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77" r:id="rId5"/>
    <p:sldId id="445" r:id="rId6"/>
    <p:sldId id="447" r:id="rId7"/>
    <p:sldId id="446" r:id="rId8"/>
    <p:sldId id="449" r:id="rId9"/>
    <p:sldId id="45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358137-A7AC-0235-C86E-47728C5BB15D}" name="Ewan Cameron (MHHSProgramme)" initials="EC" userId="S::ewan.cameron@mhhsprogramme.co.uk::1145cc40-8353-49af-b6b4-1c95be7145b7" providerId="AD"/>
  <p188:author id="{8710E180-F36D-A603-CDEB-A34387974671}" name="Stuart Scott (MHHSProgramme)" initials="" userId="S::stuart.scott1@mhhsprogramme.co.uk::be0aab28-da79-4b73-a0d5-3f099c680c3b" providerId="AD"/>
  <p188:author id="{EEE017B6-E329-B5AF-D873-34C3B354974C}" name="Fraser Mathieson (MHHSProgramme)" initials="FM(" userId="S::fraser.mathieson@mhhsprogramme.co.uk::c92f1660-f610-41f3-89bc-0363bc7530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4AC"/>
    <a:srgbClr val="B5FF6B"/>
    <a:srgbClr val="051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67"/>
    <p:restoredTop sz="96190" autoAdjust="0"/>
  </p:normalViewPr>
  <p:slideViewPr>
    <p:cSldViewPr snapToGrid="0">
      <p:cViewPr varScale="1">
        <p:scale>
          <a:sx n="119" d="100"/>
          <a:sy n="119" d="100"/>
        </p:scale>
        <p:origin x="968" y="17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98263-B95E-AA4C-95CD-E3CD8DA2640A}" type="datetimeFigureOut">
              <a:rPr lang="en-GB" smtClean="0"/>
              <a:t>12/06/2024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A2758-3224-6149-9B77-93EC5960016B}" type="slidenum">
              <a:rPr lang="en-GB" smtClean="0"/>
              <a:t>‹#›</a:t>
            </a:fld>
            <a:endParaRPr lang="en-GB" dirty="0"/>
          </a:p>
        </p:txBody>
      </p:sp>
    </p:spTree>
    <p:extLst>
      <p:ext uri="{BB962C8B-B14F-4D97-AF65-F5344CB8AC3E}">
        <p14:creationId xmlns:p14="http://schemas.microsoft.com/office/powerpoint/2010/main" val="255480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AA2758-3224-6149-9B77-93EC5960016B}" type="slidenum">
              <a:rPr lang="en-GB" smtClean="0"/>
              <a:t>1</a:t>
            </a:fld>
            <a:endParaRPr lang="en-GB" dirty="0"/>
          </a:p>
        </p:txBody>
      </p:sp>
    </p:spTree>
    <p:extLst>
      <p:ext uri="{BB962C8B-B14F-4D97-AF65-F5344CB8AC3E}">
        <p14:creationId xmlns:p14="http://schemas.microsoft.com/office/powerpoint/2010/main" val="241182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2</a:t>
            </a:fld>
            <a:endParaRPr lang="en-GB" dirty="0"/>
          </a:p>
        </p:txBody>
      </p:sp>
    </p:spTree>
    <p:extLst>
      <p:ext uri="{BB962C8B-B14F-4D97-AF65-F5344CB8AC3E}">
        <p14:creationId xmlns:p14="http://schemas.microsoft.com/office/powerpoint/2010/main" val="360792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3</a:t>
            </a:fld>
            <a:endParaRPr lang="en-GB" dirty="0"/>
          </a:p>
        </p:txBody>
      </p:sp>
    </p:spTree>
    <p:extLst>
      <p:ext uri="{BB962C8B-B14F-4D97-AF65-F5344CB8AC3E}">
        <p14:creationId xmlns:p14="http://schemas.microsoft.com/office/powerpoint/2010/main" val="298270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4</a:t>
            </a:fld>
            <a:endParaRPr lang="en-GB" dirty="0"/>
          </a:p>
        </p:txBody>
      </p:sp>
    </p:spTree>
    <p:extLst>
      <p:ext uri="{BB962C8B-B14F-4D97-AF65-F5344CB8AC3E}">
        <p14:creationId xmlns:p14="http://schemas.microsoft.com/office/powerpoint/2010/main" val="3032233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5</a:t>
            </a:fld>
            <a:endParaRPr lang="en-GB" dirty="0"/>
          </a:p>
        </p:txBody>
      </p:sp>
    </p:spTree>
    <p:extLst>
      <p:ext uri="{BB962C8B-B14F-4D97-AF65-F5344CB8AC3E}">
        <p14:creationId xmlns:p14="http://schemas.microsoft.com/office/powerpoint/2010/main" val="71142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GB" dirty="0"/>
          </a:p>
        </p:txBody>
      </p:sp>
      <p:sp>
        <p:nvSpPr>
          <p:cNvPr id="5" name="Footer Placeholder 4"/>
          <p:cNvSpPr>
            <a:spLocks noGrp="1"/>
          </p:cNvSpPr>
          <p:nvPr>
            <p:ph type="ftr" sz="quarter" idx="4"/>
          </p:nvPr>
        </p:nvSpPr>
        <p:spPr/>
        <p:txBody>
          <a:bodyPr/>
          <a:lstStyle/>
          <a:p>
            <a:endParaRPr lang="en-GB" dirty="0"/>
          </a:p>
        </p:txBody>
      </p:sp>
      <p:sp>
        <p:nvSpPr>
          <p:cNvPr id="6" name="Slide Number Placeholder 5"/>
          <p:cNvSpPr>
            <a:spLocks noGrp="1"/>
          </p:cNvSpPr>
          <p:nvPr>
            <p:ph type="sldNum" sz="quarter" idx="5"/>
          </p:nvPr>
        </p:nvSpPr>
        <p:spPr/>
        <p:txBody>
          <a:bodyPr/>
          <a:lstStyle/>
          <a:p>
            <a:fld id="{75AA2758-3224-6149-9B77-93EC5960016B}" type="slidenum">
              <a:rPr lang="en-GB" smtClean="0"/>
              <a:t>6</a:t>
            </a:fld>
            <a:endParaRPr lang="en-GB" dirty="0"/>
          </a:p>
        </p:txBody>
      </p:sp>
    </p:spTree>
    <p:extLst>
      <p:ext uri="{BB962C8B-B14F-4D97-AF65-F5344CB8AC3E}">
        <p14:creationId xmlns:p14="http://schemas.microsoft.com/office/powerpoint/2010/main" val="263871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2261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dirty="0"/>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12/06/2024</a:t>
            </a:fld>
            <a:endParaRPr lang="en-GB" dirty="0"/>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60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dirty="0"/>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12/06/2024</a:t>
            </a:fld>
            <a:endParaRPr lang="en-GB" dirty="0"/>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55565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603409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28512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50508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9502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3858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190055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6898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spTree>
    <p:extLst>
      <p:ext uri="{BB962C8B-B14F-4D97-AF65-F5344CB8AC3E}">
        <p14:creationId xmlns:p14="http://schemas.microsoft.com/office/powerpoint/2010/main" val="35933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568709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dirty="0"/>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dirty="0"/>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dirty="0"/>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71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dirty="0"/>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12/06/2024</a:t>
            </a:fld>
            <a:endParaRPr lang="en-GB" dirty="0"/>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dirty="0"/>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6099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33803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51605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82322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dirty="0"/>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12/06/2024</a:t>
            </a:fld>
            <a:endParaRPr lang="en-GB" dirty="0"/>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167149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12/06/2024</a:t>
            </a:fld>
            <a:endParaRPr lang="en-GB" dirty="0"/>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2890312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12/06/2024</a:t>
            </a:fld>
            <a:endParaRPr lang="en-GB" dirty="0"/>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6659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12/06/2024</a:t>
            </a:fld>
            <a:endParaRPr lang="en-GB" dirty="0"/>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07871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12/06/2024</a:t>
            </a:fld>
            <a:endParaRPr lang="en-GB" dirty="0"/>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dirty="0"/>
          </a:p>
        </p:txBody>
      </p:sp>
    </p:spTree>
    <p:extLst>
      <p:ext uri="{BB962C8B-B14F-4D97-AF65-F5344CB8AC3E}">
        <p14:creationId xmlns:p14="http://schemas.microsoft.com/office/powerpoint/2010/main" val="1161777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628010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12/06/2024</a:t>
            </a:fld>
            <a:endParaRPr lang="en-GB" dirty="0"/>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dirty="0"/>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dirty="0"/>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dirty="0"/>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dirty="0"/>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dirty="0"/>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dirty="0"/>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791114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12/06/2024</a:t>
            </a:fld>
            <a:endParaRPr lang="en-GB" dirty="0"/>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dirty="0"/>
          </a:p>
        </p:txBody>
      </p:sp>
    </p:spTree>
    <p:extLst>
      <p:ext uri="{BB962C8B-B14F-4D97-AF65-F5344CB8AC3E}">
        <p14:creationId xmlns:p14="http://schemas.microsoft.com/office/powerpoint/2010/main" val="3477106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12/06/2024</a:t>
            </a:fld>
            <a:endParaRPr lang="en-GB" dirty="0"/>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7218249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12/06/2024</a:t>
            </a:fld>
            <a:endParaRPr lang="en-GB" dirty="0"/>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dirty="0"/>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148106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12/06/2024</a:t>
            </a:fld>
            <a:endParaRPr lang="en-GB" dirty="0"/>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dirty="0"/>
          </a:p>
        </p:txBody>
      </p:sp>
    </p:spTree>
    <p:extLst>
      <p:ext uri="{BB962C8B-B14F-4D97-AF65-F5344CB8AC3E}">
        <p14:creationId xmlns:p14="http://schemas.microsoft.com/office/powerpoint/2010/main" val="4033207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ullets 2C with Im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A6E01D5-5D58-4199-83D3-66E61606493C}"/>
              </a:ext>
            </a:extLst>
          </p:cNvPr>
          <p:cNvSpPr>
            <a:spLocks noGrp="1"/>
          </p:cNvSpPr>
          <p:nvPr>
            <p:ph type="pic" sz="quarter" idx="15"/>
          </p:nvPr>
        </p:nvSpPr>
        <p:spPr>
          <a:xfrm>
            <a:off x="7394127" y="1095375"/>
            <a:ext cx="4475464" cy="5081588"/>
          </a:xfrm>
        </p:spPr>
        <p:txBody>
          <a:bodyPr/>
          <a:lstStyle/>
          <a:p>
            <a:r>
              <a:rPr lang="en-US" dirty="0"/>
              <a:t>Click icon to add picture</a:t>
            </a:r>
          </a:p>
        </p:txBody>
      </p:sp>
      <p:sp>
        <p:nvSpPr>
          <p:cNvPr id="2" name="Title 1">
            <a:extLst>
              <a:ext uri="{FF2B5EF4-FFF2-40B4-BE49-F238E27FC236}">
                <a16:creationId xmlns:a16="http://schemas.microsoft.com/office/drawing/2014/main" id="{0DCACBDC-E79D-47B0-8379-147691BE3EA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4539E0-13C6-47B3-BBA4-CE8658E3D0D6}"/>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
        <p:nvSpPr>
          <p:cNvPr id="4" name="Date Placeholder 3">
            <a:extLst>
              <a:ext uri="{FF2B5EF4-FFF2-40B4-BE49-F238E27FC236}">
                <a16:creationId xmlns:a16="http://schemas.microsoft.com/office/drawing/2014/main" id="{FF7B7691-FEA4-41A1-BE2D-8C760942718E}"/>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775D55-F6C1-D341-8201-A5BD840C601E}" type="datetime1">
              <a:rPr kumimoji="0" lang="en-GB" sz="1000" b="0" i="0" u="none" strike="noStrike" kern="1200" cap="none" spc="-36" normalizeH="0" baseline="0" noProof="0" smtClean="0">
                <a:ln>
                  <a:noFill/>
                </a:ln>
                <a:solidFill>
                  <a:srgbClr val="00008B">
                    <a:tint val="75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12/06/2024</a:t>
            </a:fld>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
        <p:nvSpPr>
          <p:cNvPr id="9" name="Text Placeholder 8">
            <a:extLst>
              <a:ext uri="{FF2B5EF4-FFF2-40B4-BE49-F238E27FC236}">
                <a16:creationId xmlns:a16="http://schemas.microsoft.com/office/drawing/2014/main" id="{82EEE993-1BA9-4FED-815A-16E25030A432}"/>
              </a:ext>
            </a:extLst>
          </p:cNvPr>
          <p:cNvSpPr>
            <a:spLocks noGrp="1"/>
          </p:cNvSpPr>
          <p:nvPr>
            <p:ph type="body" sz="quarter" idx="13"/>
          </p:nvPr>
        </p:nvSpPr>
        <p:spPr>
          <a:xfrm>
            <a:off x="310204" y="1094912"/>
            <a:ext cx="2778626" cy="5082051"/>
          </a:xfrm>
        </p:spPr>
        <p:txBody>
          <a:bodyPr>
            <a:normAutofit/>
          </a:bodyPr>
          <a:lstStyle>
            <a:lvl1pPr>
              <a:defRPr sz="1150"/>
            </a:lvl1pPr>
            <a:lvl2pPr>
              <a:defRPr sz="1150"/>
            </a:lvl2pPr>
            <a:lvl3pPr>
              <a:defRPr sz="1150"/>
            </a:lvl3pPr>
            <a:lvl4pPr>
              <a:defRPr sz="1150"/>
            </a:lvl4pPr>
            <a:lvl5pPr>
              <a:defRPr sz="11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586B6F8C-D0D6-43E9-A41A-3864267270A2}"/>
              </a:ext>
            </a:extLst>
          </p:cNvPr>
          <p:cNvSpPr>
            <a:spLocks noGrp="1"/>
          </p:cNvSpPr>
          <p:nvPr>
            <p:ph type="body" sz="quarter" idx="14"/>
          </p:nvPr>
        </p:nvSpPr>
        <p:spPr>
          <a:xfrm>
            <a:off x="3492037" y="1094913"/>
            <a:ext cx="2778626" cy="5082049"/>
          </a:xfrm>
        </p:spPr>
        <p:txBody>
          <a:bodyPr>
            <a:normAutofit/>
          </a:bodyPr>
          <a:lstStyle>
            <a:lvl1pPr>
              <a:defRPr sz="1150"/>
            </a:lvl1pPr>
            <a:lvl2pPr>
              <a:defRPr sz="1150"/>
            </a:lvl2pPr>
            <a:lvl3pPr>
              <a:defRPr sz="1150"/>
            </a:lvl3pPr>
            <a:lvl4pPr>
              <a:defRPr sz="1150"/>
            </a:lvl4pPr>
            <a:lvl5pPr>
              <a:defRPr sz="11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6CECE96E-4135-494B-B825-939E9B60571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36" normalizeH="0" baseline="0" noProof="0" dirty="0">
                <a:ln>
                  <a:noFill/>
                </a:ln>
                <a:solidFill>
                  <a:srgbClr val="00008B">
                    <a:tint val="75000"/>
                  </a:srgbClr>
                </a:solidFill>
                <a:effectLst/>
                <a:uLnTx/>
                <a:uFillTx/>
                <a:latin typeface="Arial"/>
                <a:ea typeface="+mn-ea"/>
                <a:cs typeface="Arial"/>
              </a:rPr>
              <a:t>Page </a:t>
            </a:r>
            <a:fld id="{5A91C5AB-1EE9-3746-A212-CC3460B1ECCE}" type="slidenum">
              <a:rPr kumimoji="0" lang="en-US" sz="1000" b="0" i="0" u="none" strike="noStrike" kern="1200" cap="none" spc="-36" normalizeH="0" baseline="0" noProof="0" smtClean="0">
                <a:ln>
                  <a:noFill/>
                </a:ln>
                <a:solidFill>
                  <a:srgbClr val="00008B">
                    <a:tint val="75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36" normalizeH="0" baseline="0" noProof="0" dirty="0">
              <a:ln>
                <a:noFill/>
              </a:ln>
              <a:solidFill>
                <a:srgbClr val="00008B">
                  <a:tint val="75000"/>
                </a:srgbClr>
              </a:solidFill>
              <a:effectLst/>
              <a:uLnTx/>
              <a:uFillTx/>
              <a:latin typeface="Arial"/>
              <a:ea typeface="+mn-ea"/>
              <a:cs typeface="Arial"/>
            </a:endParaRPr>
          </a:p>
        </p:txBody>
      </p:sp>
    </p:spTree>
    <p:extLst>
      <p:ext uri="{BB962C8B-B14F-4D97-AF65-F5344CB8AC3E}">
        <p14:creationId xmlns:p14="http://schemas.microsoft.com/office/powerpoint/2010/main" val="3870414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dirty="0"/>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12/06/2024</a:t>
            </a:fld>
            <a:endParaRPr lang="en-GB" dirty="0"/>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35734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12/06/2024</a:t>
            </a:fld>
            <a:endParaRPr lang="en-GB" dirty="0"/>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02776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12/06/2024</a:t>
            </a:fld>
            <a:endParaRPr lang="en-GB" dirty="0"/>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4760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12/06/2024</a:t>
            </a:fld>
            <a:endParaRPr lang="en-GB" dirty="0"/>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69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dirty="0"/>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12/06/2024</a:t>
            </a:fld>
            <a:endParaRPr lang="en-GB" dirty="0"/>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656971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dirty="0"/>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dirty="0"/>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12/06/2024</a:t>
            </a:fld>
            <a:endParaRPr lang="en-GB" dirty="0"/>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dirty="0"/>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7133831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12/06/2024</a:t>
            </a:fld>
            <a:endParaRPr lang="en-GB" dirty="0"/>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dirty="0"/>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263204372"/>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 id="2147483685" r:id="rId4"/>
    <p:sldLayoutId id="2147483649" r:id="rId5"/>
    <p:sldLayoutId id="2147483661" r:id="rId6"/>
    <p:sldLayoutId id="2147483662" r:id="rId7"/>
    <p:sldLayoutId id="2147483681" r:id="rId8"/>
    <p:sldLayoutId id="2147483664" r:id="rId9"/>
    <p:sldLayoutId id="2147483663" r:id="rId10"/>
    <p:sldLayoutId id="2147483666" r:id="rId11"/>
    <p:sldLayoutId id="2147483667" r:id="rId12"/>
    <p:sldLayoutId id="2147483679" r:id="rId13"/>
    <p:sldLayoutId id="2147483680" r:id="rId14"/>
    <p:sldLayoutId id="2147483677" r:id="rId15"/>
    <p:sldLayoutId id="2147483676" r:id="rId16"/>
    <p:sldLayoutId id="2147483678" r:id="rId17"/>
    <p:sldLayoutId id="2147483669" r:id="rId18"/>
    <p:sldLayoutId id="2147483668" r:id="rId19"/>
    <p:sldLayoutId id="2147483670" r:id="rId20"/>
    <p:sldLayoutId id="2147483674" r:id="rId21"/>
    <p:sldLayoutId id="2147483665" r:id="rId22"/>
    <p:sldLayoutId id="2147483671" r:id="rId23"/>
    <p:sldLayoutId id="2147483672" r:id="rId24"/>
    <p:sldLayoutId id="2147483673" r:id="rId25"/>
    <p:sldLayoutId id="2147483650" r:id="rId26"/>
    <p:sldLayoutId id="2147483652" r:id="rId27"/>
    <p:sldLayoutId id="2147483653" r:id="rId28"/>
    <p:sldLayoutId id="2147483654" r:id="rId29"/>
    <p:sldLayoutId id="2147483675" r:id="rId30"/>
    <p:sldLayoutId id="2147483655" r:id="rId31"/>
    <p:sldLayoutId id="2147483656" r:id="rId32"/>
    <p:sldLayoutId id="2147483657" r:id="rId33"/>
    <p:sldLayoutId id="2147483660" r:id="rId34"/>
    <p:sldLayoutId id="2147483689"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GB" dirty="0"/>
              <a:t>DIP API &amp; Webhook Response Guidance </a:t>
            </a:r>
          </a:p>
        </p:txBody>
      </p:sp>
      <p:sp>
        <p:nvSpPr>
          <p:cNvPr id="3" name="Text Placeholder 2">
            <a:extLst>
              <a:ext uri="{FF2B5EF4-FFF2-40B4-BE49-F238E27FC236}">
                <a16:creationId xmlns:a16="http://schemas.microsoft.com/office/drawing/2014/main" id="{881E9F52-D041-FF4D-A19A-CDD33BA6176B}"/>
              </a:ext>
            </a:extLst>
          </p:cNvPr>
          <p:cNvSpPr>
            <a:spLocks noGrp="1"/>
          </p:cNvSpPr>
          <p:nvPr>
            <p:ph type="body" sz="quarter" idx="11"/>
          </p:nvPr>
        </p:nvSpPr>
        <p:spPr/>
        <p:txBody>
          <a:bodyPr vert="horz" lIns="0" tIns="0" rIns="0" bIns="0" rtlCol="0" anchor="t">
            <a:noAutofit/>
          </a:bodyPr>
          <a:lstStyle/>
          <a:p>
            <a:r>
              <a:rPr lang="en-GB" dirty="0">
                <a:cs typeface="Arial"/>
              </a:rPr>
              <a:t>11 June 2024</a:t>
            </a:r>
            <a:endParaRPr lang="en-GB" dirty="0"/>
          </a:p>
        </p:txBody>
      </p:sp>
    </p:spTree>
    <p:extLst>
      <p:ext uri="{BB962C8B-B14F-4D97-AF65-F5344CB8AC3E}">
        <p14:creationId xmlns:p14="http://schemas.microsoft.com/office/powerpoint/2010/main" val="101804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1" y="405988"/>
            <a:ext cx="6030206" cy="188312"/>
          </a:xfrm>
        </p:spPr>
        <p:txBody>
          <a:bodyPr vert="horz" lIns="0" tIns="0" rIns="0" bIns="0" rtlCol="0" anchor="ctr">
            <a:noAutofit/>
          </a:bodyPr>
          <a:lstStyle/>
          <a:p>
            <a:r>
              <a:rPr lang="en-GB" sz="1600" b="1" dirty="0">
                <a:latin typeface="+mn-lt"/>
                <a:cs typeface="Suisse Int'l" panose="020B0504000000000000" pitchFamily="34" charset="-78"/>
              </a:rPr>
              <a:t>SIT-F Observations &amp; Guidance</a:t>
            </a: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2</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327051" y="816372"/>
            <a:ext cx="11591380" cy="5509200"/>
          </a:xfrm>
          <a:prstGeom prst="rect">
            <a:avLst/>
          </a:prstGeom>
        </p:spPr>
        <p:txBody>
          <a:bodyPr wrap="square">
            <a:spAutoFit/>
          </a:bodyPr>
          <a:lstStyle/>
          <a:p>
            <a:pPr>
              <a:spcBef>
                <a:spcPts val="600"/>
              </a:spcBef>
              <a:spcAft>
                <a:spcPts val="600"/>
              </a:spcAft>
            </a:pPr>
            <a:r>
              <a:rPr lang="en-US" b="1" kern="0" dirty="0">
                <a:solidFill>
                  <a:srgbClr val="000000"/>
                </a:solidFill>
                <a:latin typeface="Source Sans Pro" panose="020B0503030403020204" pitchFamily="34" charset="0"/>
                <a:cs typeface="Calibri" panose="020F0502020204030204" pitchFamily="34" charset="0"/>
              </a:rPr>
              <a:t>DIP Webhook Responses</a:t>
            </a:r>
            <a:endParaRPr lang="en-GB" sz="4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p>
            <a:pPr marL="285750"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During SIT Functional Cycle 1 testing it has been observed that multiple </a:t>
            </a:r>
            <a:r>
              <a:rPr lang="en-GB" sz="17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Participant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without an </a:t>
            </a:r>
            <a:r>
              <a:rPr lang="en-US" sz="1700" b="1" i="1" kern="0" dirty="0">
                <a:solidFill>
                  <a:srgbClr val="000000"/>
                </a:solidFill>
                <a:latin typeface="Source Sans Pro" panose="020B0503030403020204" pitchFamily="34" charset="0"/>
                <a:cs typeface="Calibri" panose="020F0502020204030204" pitchFamily="34" charset="0"/>
              </a:rPr>
              <a:t>accompanying</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7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700" kern="0" dirty="0">
                <a:solidFill>
                  <a:srgbClr val="000000"/>
                </a:solidFill>
                <a:latin typeface="Source Sans Pro" panose="020B0503030403020204" pitchFamily="34" charset="0"/>
                <a:cs typeface="Calibri" panose="020F0502020204030204" pitchFamily="34" charset="0"/>
              </a:rPr>
              <a:t>as per the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requirements of the MHHS design as set out within the </a:t>
            </a:r>
            <a:r>
              <a:rPr lang="en-GB" sz="17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MHHS-E2E001 - End-to-End Solution Architecture document</a:t>
            </a:r>
            <a:r>
              <a:rPr lang="en-GB" sz="1700" b="1" i="1"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a:t>
            </a:r>
            <a:endPar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endParaRPr>
          </a:p>
          <a:p>
            <a:pPr marL="742950" lvl="1"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a:t>
            </a:r>
            <a:r>
              <a:rPr lang="en-GB" sz="1700"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v3.6.1 - section 4.4.4 – Return Code and Response Body and in particular section 4.4.4.2 Response Body</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a:t>
            </a:r>
            <a:endParaRPr lang="en-GB" sz="17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Participant systems should be </a:t>
            </a:r>
            <a:r>
              <a:rPr lang="en-GB" sz="1700" kern="0" dirty="0">
                <a:solidFill>
                  <a:srgbClr val="000000"/>
                </a:solidFill>
                <a:latin typeface="Source Sans Pro" panose="020B0503030403020204" pitchFamily="34" charset="0"/>
                <a:cs typeface="Calibri" panose="020F0502020204030204" pitchFamily="34" charset="0"/>
              </a:rPr>
              <a:t>returning an </a:t>
            </a:r>
            <a:r>
              <a:rPr lang="en-US" sz="1700" kern="0" dirty="0">
                <a:solidFill>
                  <a:srgbClr val="000000"/>
                </a:solidFill>
                <a:latin typeface="Source Sans Pro" panose="020B0503030403020204" pitchFamily="34" charset="0"/>
                <a:cs typeface="Calibri" panose="020F0502020204030204" pitchFamily="34" charset="0"/>
              </a:rPr>
              <a:t>accompanying</a:t>
            </a:r>
            <a:r>
              <a:rPr lang="en-GB" sz="1700" kern="0" dirty="0">
                <a:solidFill>
                  <a:srgbClr val="000000"/>
                </a:solidFill>
                <a:latin typeface="Source Sans Pro" panose="020B0503030403020204" pitchFamily="34" charset="0"/>
                <a:cs typeface="Calibri" panose="020F0502020204030204" pitchFamily="34" charset="0"/>
              </a:rPr>
              <a:t> valid Response Body (or bodies) associated with a HTTP call, in JSON format, when messages with R</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esponse Code values of either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201’</a:t>
            </a:r>
            <a:r>
              <a:rPr lang="en-GB" sz="1700" b="1"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 </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207’</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or ‘</a:t>
            </a:r>
            <a:r>
              <a:rPr lang="en-GB" sz="1700" b="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400</a:t>
            </a: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are returned confirming the L3 validation status of a transaction / message received from the DIP.</a:t>
            </a:r>
          </a:p>
          <a:p>
            <a:pPr marL="742950" lvl="1" indent="-285750">
              <a:spcBef>
                <a:spcPts val="600"/>
              </a:spcBef>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If a </a:t>
            </a:r>
            <a:r>
              <a:rPr lang="en-GB" sz="1700" kern="0" dirty="0">
                <a:solidFill>
                  <a:srgbClr val="000000"/>
                </a:solidFill>
                <a:latin typeface="Source Sans Pro" panose="020B0503030403020204" pitchFamily="34" charset="0"/>
                <a:cs typeface="Calibri" panose="020F0502020204030204" pitchFamily="34" charset="0"/>
              </a:rPr>
              <a:t>valid Response Body (or bodies) is not included, the DIP is missing expected data against each response message. This additional information is intended for use as part of diagnostic, service mgt and reporting processes.</a:t>
            </a:r>
          </a:p>
          <a:p>
            <a:pPr marL="742950" lvl="1" indent="-285750">
              <a:spcBef>
                <a:spcPts val="600"/>
              </a:spcBef>
              <a:spcAft>
                <a:spcPts val="600"/>
              </a:spcAft>
              <a:buFont typeface="Arial" panose="020B0604020202020204" pitchFamily="34" charset="0"/>
              <a:buChar char="•"/>
            </a:pPr>
            <a:endParaRPr lang="en-GB" sz="1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7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The programme would like to raise this observation with Participants so that this issue can be corrected as soon as possible and all systems aligned with the MHHS design documents. This ensures that all responses received from Participant systems are aligned to this standard definition for all Participants. </a:t>
            </a:r>
          </a:p>
          <a:p>
            <a:pPr marL="742950" lvl="1" indent="-285750">
              <a:spcAft>
                <a:spcPts val="600"/>
              </a:spcAft>
              <a:buFont typeface="Arial" panose="020B0604020202020204" pitchFamily="34" charset="0"/>
              <a:buChar char="•"/>
            </a:pPr>
            <a:r>
              <a:rPr lang="en-GB" sz="1600" b="1" i="1" kern="0" dirty="0">
                <a:effectLst/>
                <a:latin typeface="Source Sans Pro" panose="020B0503030403020204" pitchFamily="34" charset="0"/>
                <a:ea typeface="Calibri" panose="020F0502020204030204" pitchFamily="34" charset="0"/>
                <a:cs typeface="Calibri" panose="020F0502020204030204" pitchFamily="34" charset="0"/>
              </a:rPr>
              <a:t>This observation will be raised directly with each identified impacted </a:t>
            </a:r>
            <a:r>
              <a:rPr lang="en-GB" sz="1600" b="1" i="1" kern="0" dirty="0">
                <a:effectLst/>
                <a:latin typeface="Source Sans Pro" panose="020B0503030403020204" pitchFamily="34" charset="0"/>
                <a:ea typeface="Times New Roman" panose="02020603050405020304" pitchFamily="18" charset="0"/>
                <a:cs typeface="Calibri" panose="020F0502020204030204" pitchFamily="34" charset="0"/>
              </a:rPr>
              <a:t>Participant </a:t>
            </a:r>
            <a:r>
              <a:rPr lang="en-GB" sz="1600" b="1" i="1" kern="0" dirty="0">
                <a:effectLst/>
                <a:latin typeface="Source Sans Pro" panose="020B0503030403020204" pitchFamily="34" charset="0"/>
                <a:ea typeface="Calibri" panose="020F0502020204030204" pitchFamily="34" charset="0"/>
                <a:cs typeface="Calibri" panose="020F0502020204030204" pitchFamily="34" charset="0"/>
              </a:rPr>
              <a:t>for investigation and resolution</a:t>
            </a:r>
          </a:p>
          <a:p>
            <a:pPr marL="742950" lvl="1"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Note – Currently, this is not preventing the processing of response messages and Swagger definitions cannot mandate a response, but the Programme would like to provide the guidance that Participants are encouraged by design to provide this information to support wider diagnostic processes. Correcting this early on for all Participants would be beneficial for all.</a:t>
            </a:r>
            <a:endParaRPr lang="en-GB" sz="700" kern="0" dirty="0">
              <a:solidFill>
                <a:srgbClr val="000000"/>
              </a:solidFill>
              <a:latin typeface="Source Sans Pro" panose="020B0503030403020204" pitchFamily="34" charset="0"/>
              <a:cs typeface="Calibri" panose="020F0502020204030204" pitchFamily="34" charset="0"/>
            </a:endParaRPr>
          </a:p>
        </p:txBody>
      </p:sp>
    </p:spTree>
    <p:extLst>
      <p:ext uri="{BB962C8B-B14F-4D97-AF65-F5344CB8AC3E}">
        <p14:creationId xmlns:p14="http://schemas.microsoft.com/office/powerpoint/2010/main" val="69336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1" y="405988"/>
            <a:ext cx="5236188" cy="184494"/>
          </a:xfrm>
        </p:spPr>
        <p:txBody>
          <a:bodyPr/>
          <a:lstStyle/>
          <a:p>
            <a:r>
              <a:rPr lang="en-US" sz="1600" b="1" dirty="0">
                <a:latin typeface="+mn-lt"/>
                <a:cs typeface="Suisse Int'l" panose="020B0504000000000000" pitchFamily="34" charset="-78"/>
              </a:rPr>
              <a:t>API Response Guidelines – L1 Validation</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3</a:t>
            </a:fld>
            <a:endParaRPr lang="en-GB" dirty="0">
              <a:latin typeface="Suisse Int'l" panose="020B0504000000000000" pitchFamily="34" charset="-78"/>
              <a:cs typeface="Suisse Int'l" panose="020B0504000000000000" pitchFamily="34" charset="-78"/>
            </a:endParaRPr>
          </a:p>
        </p:txBody>
      </p:sp>
      <p:sp>
        <p:nvSpPr>
          <p:cNvPr id="3" name="Right Arrow 2"/>
          <p:cNvSpPr/>
          <p:nvPr/>
        </p:nvSpPr>
        <p:spPr>
          <a:xfrm>
            <a:off x="2580135" y="1002476"/>
            <a:ext cx="2565192" cy="534681"/>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Message(s)</a:t>
            </a:r>
            <a:endParaRPr lang="en-GB" dirty="0"/>
          </a:p>
        </p:txBody>
      </p:sp>
      <p:sp>
        <p:nvSpPr>
          <p:cNvPr id="5" name="Rounded Rectangle 4"/>
          <p:cNvSpPr/>
          <p:nvPr/>
        </p:nvSpPr>
        <p:spPr>
          <a:xfrm>
            <a:off x="553253" y="898386"/>
            <a:ext cx="2026882" cy="12413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Market Participant</a:t>
            </a:r>
            <a:endParaRPr lang="en-GB" dirty="0"/>
          </a:p>
        </p:txBody>
      </p:sp>
      <p:sp>
        <p:nvSpPr>
          <p:cNvPr id="9" name="Rounded Rectangle 8"/>
          <p:cNvSpPr/>
          <p:nvPr/>
        </p:nvSpPr>
        <p:spPr>
          <a:xfrm>
            <a:off x="5145327" y="898386"/>
            <a:ext cx="2198909" cy="124139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DIP</a:t>
            </a:r>
            <a:endParaRPr lang="en-GB" dirty="0"/>
          </a:p>
        </p:txBody>
      </p:sp>
      <p:sp>
        <p:nvSpPr>
          <p:cNvPr id="11" name="Left Arrow 10"/>
          <p:cNvSpPr/>
          <p:nvPr/>
        </p:nvSpPr>
        <p:spPr>
          <a:xfrm>
            <a:off x="2618131" y="1584897"/>
            <a:ext cx="2489200" cy="5071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L1 Response</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3231002165"/>
              </p:ext>
            </p:extLst>
          </p:nvPr>
        </p:nvGraphicFramePr>
        <p:xfrm>
          <a:off x="885024" y="2296263"/>
          <a:ext cx="8744430" cy="1341120"/>
        </p:xfrm>
        <a:graphic>
          <a:graphicData uri="http://schemas.openxmlformats.org/drawingml/2006/table">
            <a:tbl>
              <a:tblPr firstRow="1" bandRow="1">
                <a:tableStyleId>{5C22544A-7EE6-4342-B048-85BDC9FD1C3A}</a:tableStyleId>
              </a:tblPr>
              <a:tblGrid>
                <a:gridCol w="1077751">
                  <a:extLst>
                    <a:ext uri="{9D8B030D-6E8A-4147-A177-3AD203B41FA5}">
                      <a16:colId xmlns:a16="http://schemas.microsoft.com/office/drawing/2014/main" val="3680261237"/>
                    </a:ext>
                  </a:extLst>
                </a:gridCol>
                <a:gridCol w="2777643">
                  <a:extLst>
                    <a:ext uri="{9D8B030D-6E8A-4147-A177-3AD203B41FA5}">
                      <a16:colId xmlns:a16="http://schemas.microsoft.com/office/drawing/2014/main" val="2439323658"/>
                    </a:ext>
                  </a:extLst>
                </a:gridCol>
                <a:gridCol w="4889036">
                  <a:extLst>
                    <a:ext uri="{9D8B030D-6E8A-4147-A177-3AD203B41FA5}">
                      <a16:colId xmlns:a16="http://schemas.microsoft.com/office/drawing/2014/main" val="2250422346"/>
                    </a:ext>
                  </a:extLst>
                </a:gridCol>
              </a:tblGrid>
              <a:tr h="329495">
                <a:tc>
                  <a:txBody>
                    <a:bodyPr/>
                    <a:lstStyle/>
                    <a:p>
                      <a:r>
                        <a:rPr lang="en-US" sz="1600" dirty="0"/>
                        <a:t>Group</a:t>
                      </a:r>
                      <a:endParaRPr lang="en-GB" sz="1600" dirty="0"/>
                    </a:p>
                  </a:txBody>
                  <a:tcPr/>
                </a:tc>
                <a:tc>
                  <a:txBody>
                    <a:bodyPr/>
                    <a:lstStyle/>
                    <a:p>
                      <a:r>
                        <a:rPr lang="en-US" sz="1600" dirty="0"/>
                        <a:t>Category</a:t>
                      </a:r>
                      <a:endParaRPr lang="en-GB" sz="1600" dirty="0"/>
                    </a:p>
                  </a:txBody>
                  <a:tcPr/>
                </a:tc>
                <a:tc>
                  <a:txBody>
                    <a:bodyPr/>
                    <a:lstStyle/>
                    <a:p>
                      <a:r>
                        <a:rPr lang="en-US" sz="1600" dirty="0"/>
                        <a:t>HTTP Response Codes</a:t>
                      </a:r>
                    </a:p>
                  </a:txBody>
                  <a:tcPr/>
                </a:tc>
                <a:extLst>
                  <a:ext uri="{0D108BD9-81ED-4DB2-BD59-A6C34878D82A}">
                    <a16:rowId xmlns:a16="http://schemas.microsoft.com/office/drawing/2014/main" val="3260863733"/>
                  </a:ext>
                </a:extLst>
              </a:tr>
              <a:tr h="329495">
                <a:tc>
                  <a:txBody>
                    <a:bodyPr/>
                    <a:lstStyle/>
                    <a:p>
                      <a:r>
                        <a:rPr lang="en-US" sz="1600" dirty="0"/>
                        <a:t>2xx</a:t>
                      </a:r>
                      <a:endParaRPr lang="en-GB" sz="1600" dirty="0"/>
                    </a:p>
                  </a:txBody>
                  <a:tcPr/>
                </a:tc>
                <a:tc>
                  <a:txBody>
                    <a:bodyPr/>
                    <a:lstStyle/>
                    <a:p>
                      <a:r>
                        <a:rPr lang="en-US" sz="1600" dirty="0"/>
                        <a:t>Successful</a:t>
                      </a:r>
                      <a:endParaRPr lang="en-GB" sz="1600" dirty="0"/>
                    </a:p>
                  </a:txBody>
                  <a:tcPr/>
                </a:tc>
                <a:tc>
                  <a:txBody>
                    <a:bodyPr/>
                    <a:lstStyle/>
                    <a:p>
                      <a:r>
                        <a:rPr lang="en-US" sz="1600" b="1" i="0" dirty="0"/>
                        <a:t>201</a:t>
                      </a:r>
                      <a:r>
                        <a:rPr lang="en-US" sz="1600" dirty="0"/>
                        <a:t>, </a:t>
                      </a:r>
                      <a:r>
                        <a:rPr lang="en-US" sz="1600" b="1" dirty="0"/>
                        <a:t>207</a:t>
                      </a:r>
                      <a:endParaRPr lang="en-GB" sz="1600" b="1" dirty="0"/>
                    </a:p>
                  </a:txBody>
                  <a:tcPr/>
                </a:tc>
                <a:extLst>
                  <a:ext uri="{0D108BD9-81ED-4DB2-BD59-A6C34878D82A}">
                    <a16:rowId xmlns:a16="http://schemas.microsoft.com/office/drawing/2014/main" val="189252521"/>
                  </a:ext>
                </a:extLst>
              </a:tr>
              <a:tr h="329495">
                <a:tc>
                  <a:txBody>
                    <a:bodyPr/>
                    <a:lstStyle/>
                    <a:p>
                      <a:r>
                        <a:rPr lang="en-US" sz="1600" dirty="0"/>
                        <a:t>4xx</a:t>
                      </a:r>
                      <a:endParaRPr lang="en-GB" sz="1600" dirty="0"/>
                    </a:p>
                  </a:txBody>
                  <a:tcPr/>
                </a:tc>
                <a:tc>
                  <a:txBody>
                    <a:bodyPr/>
                    <a:lstStyle/>
                    <a:p>
                      <a:r>
                        <a:rPr lang="en-US" sz="1600" dirty="0"/>
                        <a:t>Client</a:t>
                      </a:r>
                      <a:r>
                        <a:rPr lang="en-US" sz="1600" baseline="0" dirty="0"/>
                        <a:t> Errors</a:t>
                      </a:r>
                      <a:endParaRPr lang="en-GB" sz="1600" dirty="0"/>
                    </a:p>
                  </a:txBody>
                  <a:tcPr/>
                </a:tc>
                <a:tc>
                  <a:txBody>
                    <a:bodyPr/>
                    <a:lstStyle/>
                    <a:p>
                      <a:r>
                        <a:rPr lang="en-US" sz="1600" b="1" i="0" dirty="0"/>
                        <a:t>400</a:t>
                      </a:r>
                      <a:r>
                        <a:rPr lang="en-US" sz="1600" dirty="0"/>
                        <a:t>, 401, 403, 404, 405, 408, 413, 429</a:t>
                      </a:r>
                      <a:endParaRPr lang="en-GB" sz="1600" dirty="0"/>
                    </a:p>
                  </a:txBody>
                  <a:tcPr/>
                </a:tc>
                <a:extLst>
                  <a:ext uri="{0D108BD9-81ED-4DB2-BD59-A6C34878D82A}">
                    <a16:rowId xmlns:a16="http://schemas.microsoft.com/office/drawing/2014/main" val="4157283264"/>
                  </a:ext>
                </a:extLst>
              </a:tr>
              <a:tr h="329495">
                <a:tc>
                  <a:txBody>
                    <a:bodyPr/>
                    <a:lstStyle/>
                    <a:p>
                      <a:r>
                        <a:rPr lang="en-US" sz="1600" dirty="0"/>
                        <a:t>5xx</a:t>
                      </a:r>
                      <a:endParaRPr lang="en-GB" sz="1600" dirty="0"/>
                    </a:p>
                  </a:txBody>
                  <a:tcPr/>
                </a:tc>
                <a:tc>
                  <a:txBody>
                    <a:bodyPr/>
                    <a:lstStyle/>
                    <a:p>
                      <a:r>
                        <a:rPr lang="en-US" sz="1600" dirty="0"/>
                        <a:t>Server Errors</a:t>
                      </a:r>
                      <a:endParaRPr lang="en-GB" sz="1600" dirty="0"/>
                    </a:p>
                  </a:txBody>
                  <a:tcPr/>
                </a:tc>
                <a:tc>
                  <a:txBody>
                    <a:bodyPr/>
                    <a:lstStyle/>
                    <a:p>
                      <a:r>
                        <a:rPr lang="en-US" sz="1600" dirty="0"/>
                        <a:t>500, 501,</a:t>
                      </a:r>
                      <a:r>
                        <a:rPr lang="en-US" sz="1600" baseline="0" dirty="0"/>
                        <a:t> 502, 503, 504, 505 </a:t>
                      </a:r>
                      <a:endParaRPr lang="en-GB" sz="1600" dirty="0"/>
                    </a:p>
                  </a:txBody>
                  <a:tcPr/>
                </a:tc>
                <a:extLst>
                  <a:ext uri="{0D108BD9-81ED-4DB2-BD59-A6C34878D82A}">
                    <a16:rowId xmlns:a16="http://schemas.microsoft.com/office/drawing/2014/main" val="140137693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97761917"/>
              </p:ext>
            </p:extLst>
          </p:nvPr>
        </p:nvGraphicFramePr>
        <p:xfrm>
          <a:off x="5732930" y="3884641"/>
          <a:ext cx="5755340" cy="2579431"/>
        </p:xfrm>
        <a:graphic>
          <a:graphicData uri="http://schemas.openxmlformats.org/drawingml/2006/table">
            <a:tbl>
              <a:tblPr>
                <a:tableStyleId>{00A15C55-8517-42AA-B614-E9B94910E393}</a:tableStyleId>
              </a:tblPr>
              <a:tblGrid>
                <a:gridCol w="2007165">
                  <a:extLst>
                    <a:ext uri="{9D8B030D-6E8A-4147-A177-3AD203B41FA5}">
                      <a16:colId xmlns:a16="http://schemas.microsoft.com/office/drawing/2014/main" val="4073369383"/>
                    </a:ext>
                  </a:extLst>
                </a:gridCol>
                <a:gridCol w="3748175">
                  <a:extLst>
                    <a:ext uri="{9D8B030D-6E8A-4147-A177-3AD203B41FA5}">
                      <a16:colId xmlns:a16="http://schemas.microsoft.com/office/drawing/2014/main" val="363645973"/>
                    </a:ext>
                  </a:extLst>
                </a:gridCol>
              </a:tblGrid>
              <a:tr h="177157">
                <a:tc>
                  <a:txBody>
                    <a:bodyPr/>
                    <a:lstStyle/>
                    <a:p>
                      <a:pPr fontAlgn="t"/>
                      <a:r>
                        <a:rPr lang="en-US" sz="1050" b="1" dirty="0">
                          <a:effectLst/>
                        </a:rPr>
                        <a:t>Response Body:</a:t>
                      </a:r>
                      <a:endParaRPr lang="en-GB" sz="1050" b="1" dirty="0">
                        <a:effectLst/>
                      </a:endParaRPr>
                    </a:p>
                  </a:txBody>
                  <a:tcPr marL="31152" marR="31152" marT="22430" marB="22430"/>
                </a:tc>
                <a:tc>
                  <a:txBody>
                    <a:bodyPr/>
                    <a:lstStyle/>
                    <a:p>
                      <a:pPr fontAlgn="t"/>
                      <a:endParaRPr lang="en-GB" sz="1050" dirty="0">
                        <a:effectLst/>
                      </a:endParaRPr>
                    </a:p>
                  </a:txBody>
                  <a:tcPr marL="31152" marR="31152" marT="22430" marB="22430"/>
                </a:tc>
                <a:extLst>
                  <a:ext uri="{0D108BD9-81ED-4DB2-BD59-A6C34878D82A}">
                    <a16:rowId xmlns:a16="http://schemas.microsoft.com/office/drawing/2014/main" val="2959003760"/>
                  </a:ext>
                </a:extLst>
              </a:tr>
              <a:tr h="177157">
                <a:tc>
                  <a:txBody>
                    <a:bodyPr/>
                    <a:lstStyle/>
                    <a:p>
                      <a:pPr fontAlgn="t"/>
                      <a:r>
                        <a:rPr lang="en-GB" sz="1050" dirty="0">
                          <a:effectLst/>
                        </a:rPr>
                        <a:t>transactionID</a:t>
                      </a:r>
                      <a:endParaRPr lang="en-GB" sz="1050" b="1" dirty="0">
                        <a:effectLst/>
                      </a:endParaRPr>
                    </a:p>
                  </a:txBody>
                  <a:tcPr marL="31152" marR="31152" marT="22430" marB="22430"/>
                </a:tc>
                <a:tc>
                  <a:txBody>
                    <a:bodyPr/>
                    <a:lstStyle/>
                    <a:p>
                      <a:pPr fontAlgn="t"/>
                      <a:r>
                        <a:rPr lang="en-US" sz="1050" dirty="0">
                          <a:effectLst/>
                        </a:rPr>
                        <a:t>Generated</a:t>
                      </a:r>
                      <a:r>
                        <a:rPr lang="en-US" sz="1050" baseline="0" dirty="0">
                          <a:effectLst/>
                        </a:rPr>
                        <a:t> by the DIP to uniquely identify the message</a:t>
                      </a:r>
                      <a:endParaRPr lang="en-GB" sz="1050" dirty="0">
                        <a:effectLst/>
                      </a:endParaRPr>
                    </a:p>
                  </a:txBody>
                  <a:tcPr marL="31152" marR="31152" marT="22430" marB="22430"/>
                </a:tc>
                <a:extLst>
                  <a:ext uri="{0D108BD9-81ED-4DB2-BD59-A6C34878D82A}">
                    <a16:rowId xmlns:a16="http://schemas.microsoft.com/office/drawing/2014/main" val="3224448403"/>
                  </a:ext>
                </a:extLst>
              </a:tr>
              <a:tr h="177157">
                <a:tc>
                  <a:txBody>
                    <a:bodyPr/>
                    <a:lstStyle/>
                    <a:p>
                      <a:pPr fontAlgn="t"/>
                      <a:r>
                        <a:rPr lang="en-GB" sz="1050" dirty="0">
                          <a:effectLst/>
                        </a:rPr>
                        <a:t>senderUniqueReference</a:t>
                      </a:r>
                      <a:endParaRPr lang="en-GB" sz="1050" b="1" dirty="0">
                        <a:effectLst/>
                      </a:endParaRPr>
                    </a:p>
                  </a:txBody>
                  <a:tcPr marL="31152" marR="31152" marT="22430" marB="22430"/>
                </a:tc>
                <a:tc>
                  <a:txBody>
                    <a:bodyPr/>
                    <a:lstStyle/>
                    <a:p>
                      <a:pPr fontAlgn="t"/>
                      <a:r>
                        <a:rPr lang="en-US" sz="1050" dirty="0">
                          <a:effectLst/>
                        </a:rPr>
                        <a:t>Submitted by the PP to identify their message</a:t>
                      </a:r>
                      <a:endParaRPr lang="en-GB" sz="1050" dirty="0">
                        <a:effectLst/>
                      </a:endParaRPr>
                    </a:p>
                  </a:txBody>
                  <a:tcPr marL="31152" marR="31152" marT="22430" marB="22430"/>
                </a:tc>
                <a:extLst>
                  <a:ext uri="{0D108BD9-81ED-4DB2-BD59-A6C34878D82A}">
                    <a16:rowId xmlns:a16="http://schemas.microsoft.com/office/drawing/2014/main" val="1115698364"/>
                  </a:ext>
                </a:extLst>
              </a:tr>
              <a:tr h="177157">
                <a:tc>
                  <a:txBody>
                    <a:bodyPr/>
                    <a:lstStyle/>
                    <a:p>
                      <a:pPr fontAlgn="t"/>
                      <a:r>
                        <a:rPr lang="en-GB" sz="1050" dirty="0">
                          <a:effectLst/>
                        </a:rPr>
                        <a:t>correlationID</a:t>
                      </a:r>
                      <a:endParaRPr lang="en-GB" sz="1050" b="1" dirty="0">
                        <a:effectLst/>
                      </a:endParaRPr>
                    </a:p>
                  </a:txBody>
                  <a:tcPr marL="31152" marR="31152" marT="22430" marB="22430"/>
                </a:tc>
                <a:tc>
                  <a:txBody>
                    <a:bodyPr/>
                    <a:lstStyle/>
                    <a:p>
                      <a:pPr fontAlgn="t"/>
                      <a:r>
                        <a:rPr lang="en-US" sz="1050" dirty="0">
                          <a:effectLst/>
                        </a:rPr>
                        <a:t>Generated by the DIP  - only a few </a:t>
                      </a:r>
                      <a:r>
                        <a:rPr lang="en-US" sz="1050" baseline="0" dirty="0">
                          <a:effectLst/>
                        </a:rPr>
                        <a:t>IFs will create a Correlation ID</a:t>
                      </a:r>
                      <a:endParaRPr lang="en-GB" sz="1050" dirty="0">
                        <a:effectLst/>
                      </a:endParaRPr>
                    </a:p>
                  </a:txBody>
                  <a:tcPr marL="31152" marR="31152" marT="22430" marB="22430"/>
                </a:tc>
                <a:extLst>
                  <a:ext uri="{0D108BD9-81ED-4DB2-BD59-A6C34878D82A}">
                    <a16:rowId xmlns:a16="http://schemas.microsoft.com/office/drawing/2014/main" val="3454006755"/>
                  </a:ext>
                </a:extLst>
              </a:tr>
              <a:tr h="177157">
                <a:tc>
                  <a:txBody>
                    <a:bodyPr/>
                    <a:lstStyle/>
                    <a:p>
                      <a:pPr fontAlgn="t"/>
                      <a:r>
                        <a:rPr lang="en-GB" sz="1050" dirty="0">
                          <a:effectLst/>
                        </a:rPr>
                        <a:t>sentTimestamp</a:t>
                      </a:r>
                      <a:endParaRPr lang="en-GB" sz="1050" b="1" dirty="0">
                        <a:effectLst/>
                      </a:endParaRPr>
                    </a:p>
                  </a:txBody>
                  <a:tcPr marL="31152" marR="31152" marT="22430" marB="22430"/>
                </a:tc>
                <a:tc>
                  <a:txBody>
                    <a:bodyPr/>
                    <a:lstStyle/>
                    <a:p>
                      <a:pPr fontAlgn="t"/>
                      <a:r>
                        <a:rPr lang="en-US" sz="1050" dirty="0">
                          <a:effectLst/>
                        </a:rPr>
                        <a:t>Generated</a:t>
                      </a:r>
                      <a:r>
                        <a:rPr lang="en-US" sz="1050" baseline="0" dirty="0">
                          <a:effectLst/>
                        </a:rPr>
                        <a:t> by the DIP – the time this response was sent</a:t>
                      </a:r>
                      <a:endParaRPr lang="en-GB" sz="1050" dirty="0">
                        <a:effectLst/>
                      </a:endParaRPr>
                    </a:p>
                  </a:txBody>
                  <a:tcPr marL="31152" marR="31152" marT="22430" marB="22430"/>
                </a:tc>
                <a:extLst>
                  <a:ext uri="{0D108BD9-81ED-4DB2-BD59-A6C34878D82A}">
                    <a16:rowId xmlns:a16="http://schemas.microsoft.com/office/drawing/2014/main" val="1065179063"/>
                  </a:ext>
                </a:extLst>
              </a:tr>
              <a:tr h="177157">
                <a:tc>
                  <a:txBody>
                    <a:bodyPr/>
                    <a:lstStyle/>
                    <a:p>
                      <a:pPr fontAlgn="t"/>
                      <a:r>
                        <a:rPr lang="en-GB" sz="1050" dirty="0">
                          <a:effectLst/>
                        </a:rPr>
                        <a:t>senderID</a:t>
                      </a:r>
                      <a:endParaRPr lang="en-GB" sz="1050" b="1" dirty="0">
                        <a:effectLst/>
                      </a:endParaRPr>
                    </a:p>
                  </a:txBody>
                  <a:tcPr marL="31152" marR="31152" marT="22430" marB="22430"/>
                </a:tc>
                <a:tc>
                  <a:txBody>
                    <a:bodyPr/>
                    <a:lstStyle/>
                    <a:p>
                      <a:pPr fontAlgn="t"/>
                      <a:r>
                        <a:rPr lang="en-US" sz="1050" dirty="0">
                          <a:effectLst/>
                        </a:rPr>
                        <a:t>The </a:t>
                      </a:r>
                      <a:r>
                        <a:rPr lang="en-US" sz="1050" baseline="0" dirty="0">
                          <a:effectLst/>
                        </a:rPr>
                        <a:t> Sender ID of the message i.e. the DIP which uses the Id 0000000000</a:t>
                      </a:r>
                      <a:endParaRPr lang="en-GB" sz="1050" dirty="0">
                        <a:effectLst/>
                      </a:endParaRPr>
                    </a:p>
                  </a:txBody>
                  <a:tcPr marL="31152" marR="31152" marT="22430" marB="22430"/>
                </a:tc>
                <a:extLst>
                  <a:ext uri="{0D108BD9-81ED-4DB2-BD59-A6C34878D82A}">
                    <a16:rowId xmlns:a16="http://schemas.microsoft.com/office/drawing/2014/main" val="1969670934"/>
                  </a:ext>
                </a:extLst>
              </a:tr>
              <a:tr h="177157">
                <a:tc>
                  <a:txBody>
                    <a:bodyPr/>
                    <a:lstStyle/>
                    <a:p>
                      <a:pPr fontAlgn="t"/>
                      <a:r>
                        <a:rPr lang="en-GB" sz="1050" dirty="0">
                          <a:effectLst/>
                        </a:rPr>
                        <a:t>recipientID</a:t>
                      </a:r>
                      <a:endParaRPr lang="en-GB" sz="1050" b="1" dirty="0">
                        <a:effectLst/>
                      </a:endParaRPr>
                    </a:p>
                  </a:txBody>
                  <a:tcPr marL="31152" marR="31152" marT="22430" marB="22430"/>
                </a:tc>
                <a:tc>
                  <a:txBody>
                    <a:bodyPr/>
                    <a:lstStyle/>
                    <a:p>
                      <a:pPr fontAlgn="t"/>
                      <a:r>
                        <a:rPr lang="en-US" sz="1050" dirty="0">
                          <a:effectLst/>
                        </a:rPr>
                        <a:t>The DIP</a:t>
                      </a:r>
                      <a:r>
                        <a:rPr lang="en-US" sz="1050" baseline="0" dirty="0">
                          <a:effectLst/>
                        </a:rPr>
                        <a:t> Id of the PP that sent the message</a:t>
                      </a:r>
                      <a:endParaRPr lang="en-GB" sz="1050" dirty="0">
                        <a:effectLst/>
                      </a:endParaRPr>
                    </a:p>
                  </a:txBody>
                  <a:tcPr marL="31152" marR="31152" marT="22430" marB="22430"/>
                </a:tc>
                <a:extLst>
                  <a:ext uri="{0D108BD9-81ED-4DB2-BD59-A6C34878D82A}">
                    <a16:rowId xmlns:a16="http://schemas.microsoft.com/office/drawing/2014/main" val="1585004386"/>
                  </a:ext>
                </a:extLst>
              </a:tr>
              <a:tr h="210591">
                <a:tc>
                  <a:txBody>
                    <a:bodyPr/>
                    <a:lstStyle/>
                    <a:p>
                      <a:pPr fontAlgn="t"/>
                      <a:r>
                        <a:rPr lang="en-GB" sz="1050" dirty="0">
                          <a:effectLst/>
                        </a:rPr>
                        <a:t>DIPConnectionProviderID</a:t>
                      </a:r>
                      <a:endParaRPr lang="en-GB" sz="1050" b="1" dirty="0">
                        <a:effectLst/>
                      </a:endParaRPr>
                    </a:p>
                  </a:txBody>
                  <a:tcPr marL="31152" marR="31152" marT="22430" marB="22430"/>
                </a:tc>
                <a:tc>
                  <a:txBody>
                    <a:bodyPr/>
                    <a:lstStyle/>
                    <a:p>
                      <a:pPr fontAlgn="t"/>
                      <a:r>
                        <a:rPr lang="en-US" sz="1050" dirty="0">
                          <a:effectLst/>
                        </a:rPr>
                        <a:t>If a DCP sent</a:t>
                      </a:r>
                      <a:r>
                        <a:rPr lang="en-US" sz="1050" baseline="0" dirty="0">
                          <a:effectLst/>
                        </a:rPr>
                        <a:t>  the message, then t</a:t>
                      </a:r>
                      <a:r>
                        <a:rPr lang="en-US" sz="1050" dirty="0">
                          <a:effectLst/>
                        </a:rPr>
                        <a:t>he DCP of the message</a:t>
                      </a:r>
                      <a:endParaRPr lang="en-GB" sz="1050" dirty="0">
                        <a:effectLst/>
                      </a:endParaRPr>
                    </a:p>
                  </a:txBody>
                  <a:tcPr marL="31152" marR="31152" marT="22430" marB="22430"/>
                </a:tc>
                <a:extLst>
                  <a:ext uri="{0D108BD9-81ED-4DB2-BD59-A6C34878D82A}">
                    <a16:rowId xmlns:a16="http://schemas.microsoft.com/office/drawing/2014/main" val="1270492917"/>
                  </a:ext>
                </a:extLst>
              </a:tr>
              <a:tr h="177157">
                <a:tc>
                  <a:txBody>
                    <a:bodyPr/>
                    <a:lstStyle/>
                    <a:p>
                      <a:pPr fontAlgn="t"/>
                      <a:r>
                        <a:rPr lang="en-GB" sz="1050" dirty="0">
                          <a:effectLst/>
                        </a:rPr>
                        <a:t>message</a:t>
                      </a:r>
                      <a:endParaRPr lang="en-GB" sz="1050" b="1" dirty="0">
                        <a:effectLst/>
                      </a:endParaRPr>
                    </a:p>
                  </a:txBody>
                  <a:tcPr marL="31152" marR="31152" marT="22430" marB="22430"/>
                </a:tc>
                <a:tc>
                  <a:txBody>
                    <a:bodyPr/>
                    <a:lstStyle/>
                    <a:p>
                      <a:pPr fontAlgn="t"/>
                      <a:r>
                        <a:rPr lang="en-US" sz="1050" dirty="0">
                          <a:effectLst/>
                        </a:rPr>
                        <a:t>Information pertaining to the error</a:t>
                      </a:r>
                      <a:r>
                        <a:rPr lang="en-US" sz="1050" baseline="0" dirty="0">
                          <a:effectLst/>
                        </a:rPr>
                        <a:t> condition</a:t>
                      </a:r>
                      <a:endParaRPr lang="en-GB" sz="1050" dirty="0">
                        <a:effectLst/>
                      </a:endParaRPr>
                    </a:p>
                  </a:txBody>
                  <a:tcPr marL="31152" marR="31152" marT="22430" marB="22430"/>
                </a:tc>
                <a:extLst>
                  <a:ext uri="{0D108BD9-81ED-4DB2-BD59-A6C34878D82A}">
                    <a16:rowId xmlns:a16="http://schemas.microsoft.com/office/drawing/2014/main" val="321690938"/>
                  </a:ext>
                </a:extLst>
              </a:tr>
              <a:tr h="177157">
                <a:tc>
                  <a:txBody>
                    <a:bodyPr/>
                    <a:lstStyle/>
                    <a:p>
                      <a:pPr fontAlgn="t"/>
                      <a:r>
                        <a:rPr lang="en-GB" sz="1050" dirty="0">
                          <a:effectLst/>
                        </a:rPr>
                        <a:t>help</a:t>
                      </a:r>
                      <a:endParaRPr lang="en-GB" sz="1050" b="1" dirty="0">
                        <a:effectLst/>
                      </a:endParaRPr>
                    </a:p>
                  </a:txBody>
                  <a:tcPr marL="31152" marR="31152" marT="22430" marB="22430"/>
                </a:tc>
                <a:tc>
                  <a:txBody>
                    <a:bodyPr/>
                    <a:lstStyle/>
                    <a:p>
                      <a:pPr fontAlgn="t"/>
                      <a:r>
                        <a:rPr lang="en-US" sz="1050" dirty="0">
                          <a:effectLst/>
                        </a:rPr>
                        <a:t>Further information</a:t>
                      </a:r>
                      <a:r>
                        <a:rPr lang="en-US" sz="1050" baseline="0" dirty="0">
                          <a:effectLst/>
                        </a:rPr>
                        <a:t> </a:t>
                      </a:r>
                      <a:endParaRPr lang="en-GB" sz="1050" dirty="0">
                        <a:effectLst/>
                      </a:endParaRPr>
                    </a:p>
                  </a:txBody>
                  <a:tcPr marL="31152" marR="31152" marT="22430" marB="22430"/>
                </a:tc>
                <a:extLst>
                  <a:ext uri="{0D108BD9-81ED-4DB2-BD59-A6C34878D82A}">
                    <a16:rowId xmlns:a16="http://schemas.microsoft.com/office/drawing/2014/main" val="3885944799"/>
                  </a:ext>
                </a:extLst>
              </a:tr>
              <a:tr h="177157">
                <a:tc>
                  <a:txBody>
                    <a:bodyPr/>
                    <a:lstStyle/>
                    <a:p>
                      <a:pPr fontAlgn="t"/>
                      <a:r>
                        <a:rPr lang="en-GB" sz="1050" dirty="0">
                          <a:effectLst/>
                        </a:rPr>
                        <a:t>serviceTicketURL</a:t>
                      </a:r>
                      <a:endParaRPr lang="en-GB" sz="1050" b="1" dirty="0">
                        <a:effectLst/>
                      </a:endParaRPr>
                    </a:p>
                  </a:txBody>
                  <a:tcPr marL="31152" marR="31152" marT="22430" marB="22430"/>
                </a:tc>
                <a:tc>
                  <a:txBody>
                    <a:bodyPr/>
                    <a:lstStyle/>
                    <a:p>
                      <a:pPr fontAlgn="t"/>
                      <a:r>
                        <a:rPr lang="en-US" sz="1050" dirty="0">
                          <a:effectLst/>
                        </a:rPr>
                        <a:t>not yet implemented</a:t>
                      </a:r>
                      <a:endParaRPr lang="en-GB" sz="1050" dirty="0">
                        <a:effectLst/>
                      </a:endParaRPr>
                    </a:p>
                  </a:txBody>
                  <a:tcPr marL="31152" marR="31152" marT="22430" marB="22430"/>
                </a:tc>
                <a:extLst>
                  <a:ext uri="{0D108BD9-81ED-4DB2-BD59-A6C34878D82A}">
                    <a16:rowId xmlns:a16="http://schemas.microsoft.com/office/drawing/2014/main" val="417945528"/>
                  </a:ext>
                </a:extLst>
              </a:tr>
            </a:tbl>
          </a:graphicData>
        </a:graphic>
      </p:graphicFrame>
      <p:sp>
        <p:nvSpPr>
          <p:cNvPr id="16" name="TextBox 15"/>
          <p:cNvSpPr txBox="1"/>
          <p:nvPr/>
        </p:nvSpPr>
        <p:spPr>
          <a:xfrm>
            <a:off x="553253" y="3884641"/>
            <a:ext cx="5020032" cy="523220"/>
          </a:xfrm>
          <a:prstGeom prst="rect">
            <a:avLst/>
          </a:prstGeom>
          <a:solidFill>
            <a:schemeClr val="accent4">
              <a:lumMod val="20000"/>
              <a:lumOff val="80000"/>
            </a:schemeClr>
          </a:solidFill>
        </p:spPr>
        <p:txBody>
          <a:bodyPr wrap="square" rtlCol="0">
            <a:spAutoFit/>
          </a:bodyPr>
          <a:lstStyle/>
          <a:p>
            <a:r>
              <a:rPr lang="en-US" sz="1400" dirty="0"/>
              <a:t>Only responses sent with </a:t>
            </a:r>
            <a:r>
              <a:rPr lang="en-US" sz="1400" b="1" dirty="0"/>
              <a:t>201</a:t>
            </a:r>
            <a:r>
              <a:rPr lang="en-US" sz="1400" dirty="0"/>
              <a:t>, </a:t>
            </a:r>
            <a:r>
              <a:rPr lang="en-US" sz="1400" b="1" dirty="0"/>
              <a:t>207</a:t>
            </a:r>
            <a:r>
              <a:rPr lang="en-US" sz="1400" dirty="0"/>
              <a:t> &amp; </a:t>
            </a:r>
            <a:r>
              <a:rPr lang="en-US" sz="1400" b="1" dirty="0"/>
              <a:t>400</a:t>
            </a:r>
            <a:r>
              <a:rPr lang="en-US" sz="1400" dirty="0"/>
              <a:t> http response codes will have accompanying response body or bodies</a:t>
            </a:r>
            <a:endParaRPr lang="en-GB" sz="1400" dirty="0"/>
          </a:p>
        </p:txBody>
      </p:sp>
      <p:sp>
        <p:nvSpPr>
          <p:cNvPr id="19" name="TextBox 18"/>
          <p:cNvSpPr txBox="1"/>
          <p:nvPr/>
        </p:nvSpPr>
        <p:spPr>
          <a:xfrm>
            <a:off x="563298" y="4543414"/>
            <a:ext cx="5009987" cy="523220"/>
          </a:xfrm>
          <a:prstGeom prst="rect">
            <a:avLst/>
          </a:prstGeom>
          <a:solidFill>
            <a:schemeClr val="accent4">
              <a:lumMod val="20000"/>
              <a:lumOff val="80000"/>
            </a:schemeClr>
          </a:solidFill>
        </p:spPr>
        <p:txBody>
          <a:bodyPr wrap="square" rtlCol="0">
            <a:spAutoFit/>
          </a:bodyPr>
          <a:lstStyle/>
          <a:p>
            <a:r>
              <a:rPr lang="en-US" sz="1400" dirty="0"/>
              <a:t>201, 207 will have a response body for each message in the transaction (at present 207 is not actually generated)</a:t>
            </a:r>
            <a:endParaRPr lang="en-GB" sz="1400" dirty="0"/>
          </a:p>
        </p:txBody>
      </p:sp>
      <p:sp>
        <p:nvSpPr>
          <p:cNvPr id="20" name="TextBox 19"/>
          <p:cNvSpPr txBox="1"/>
          <p:nvPr/>
        </p:nvSpPr>
        <p:spPr>
          <a:xfrm>
            <a:off x="553253" y="5188643"/>
            <a:ext cx="5009987" cy="307777"/>
          </a:xfrm>
          <a:prstGeom prst="rect">
            <a:avLst/>
          </a:prstGeom>
          <a:solidFill>
            <a:schemeClr val="accent4">
              <a:lumMod val="20000"/>
              <a:lumOff val="80000"/>
            </a:schemeClr>
          </a:solidFill>
        </p:spPr>
        <p:txBody>
          <a:bodyPr wrap="square" rtlCol="0">
            <a:spAutoFit/>
          </a:bodyPr>
          <a:lstStyle/>
          <a:p>
            <a:r>
              <a:rPr lang="en-US" sz="1400" dirty="0"/>
              <a:t>400 will have a single response body</a:t>
            </a:r>
            <a:endParaRPr lang="en-GB" sz="1400" dirty="0"/>
          </a:p>
        </p:txBody>
      </p:sp>
      <p:sp>
        <p:nvSpPr>
          <p:cNvPr id="21" name="TextBox 20"/>
          <p:cNvSpPr txBox="1"/>
          <p:nvPr/>
        </p:nvSpPr>
        <p:spPr>
          <a:xfrm>
            <a:off x="563297" y="5630871"/>
            <a:ext cx="5009987" cy="646331"/>
          </a:xfrm>
          <a:prstGeom prst="rect">
            <a:avLst/>
          </a:prstGeom>
          <a:solidFill>
            <a:schemeClr val="accent4">
              <a:lumMod val="20000"/>
              <a:lumOff val="80000"/>
            </a:schemeClr>
          </a:solidFill>
        </p:spPr>
        <p:txBody>
          <a:bodyPr wrap="square" rtlCol="0">
            <a:spAutoFit/>
          </a:bodyPr>
          <a:lstStyle/>
          <a:p>
            <a:r>
              <a:rPr lang="en-US" sz="1200" b="1" i="1" u="sng" dirty="0"/>
              <a:t>Note</a:t>
            </a:r>
            <a:r>
              <a:rPr lang="en-US" sz="1200" dirty="0"/>
              <a:t> - From IR 8.1 onwards, the Response Body adopts the mandatory null design pattern so to align with message bodies e.g. Data Items must be populated with a value of null rather than left blank (“”)</a:t>
            </a:r>
            <a:endParaRPr lang="en-GB" sz="1200" dirty="0"/>
          </a:p>
        </p:txBody>
      </p:sp>
      <p:sp>
        <p:nvSpPr>
          <p:cNvPr id="23" name="TextBox 22"/>
          <p:cNvSpPr txBox="1"/>
          <p:nvPr/>
        </p:nvSpPr>
        <p:spPr>
          <a:xfrm>
            <a:off x="7609114" y="798493"/>
            <a:ext cx="4572000" cy="1477328"/>
          </a:xfrm>
          <a:prstGeom prst="rect">
            <a:avLst/>
          </a:prstGeom>
          <a:noFill/>
        </p:spPr>
        <p:txBody>
          <a:bodyPr wrap="square" rtlCol="0">
            <a:spAutoFit/>
          </a:bodyPr>
          <a:lstStyle/>
          <a:p>
            <a:r>
              <a:rPr lang="en-US" dirty="0"/>
              <a:t>When a Participant submits a message or a series of messages to the DIP, the DIP will respond with the one of the following response code and (optional) response bodies :</a:t>
            </a:r>
            <a:endParaRPr lang="en-GB" dirty="0"/>
          </a:p>
        </p:txBody>
      </p:sp>
      <p:sp>
        <p:nvSpPr>
          <p:cNvPr id="4" name="TextBox 3">
            <a:extLst>
              <a:ext uri="{FF2B5EF4-FFF2-40B4-BE49-F238E27FC236}">
                <a16:creationId xmlns:a16="http://schemas.microsoft.com/office/drawing/2014/main" id="{6CCAFC53-08AD-6301-9726-883CBCF6D0AF}"/>
              </a:ext>
            </a:extLst>
          </p:cNvPr>
          <p:cNvSpPr txBox="1"/>
          <p:nvPr/>
        </p:nvSpPr>
        <p:spPr>
          <a:xfrm>
            <a:off x="8367164" y="6490535"/>
            <a:ext cx="3230372" cy="230832"/>
          </a:xfrm>
          <a:prstGeom prst="rect">
            <a:avLst/>
          </a:prstGeom>
          <a:noFill/>
        </p:spPr>
        <p:txBody>
          <a:bodyPr wrap="none" rtlCol="0">
            <a:spAutoFit/>
          </a:bodyPr>
          <a:lstStyle/>
          <a:p>
            <a:r>
              <a:rPr lang="en-US" sz="900" b="1" i="1" u="sng" dirty="0"/>
              <a:t>Note</a:t>
            </a:r>
            <a:r>
              <a:rPr lang="en-US" sz="900" i="1" dirty="0"/>
              <a:t> – All Data Items mandatory within the Response Body</a:t>
            </a:r>
          </a:p>
        </p:txBody>
      </p:sp>
    </p:spTree>
    <p:extLst>
      <p:ext uri="{BB962C8B-B14F-4D97-AF65-F5344CB8AC3E}">
        <p14:creationId xmlns:p14="http://schemas.microsoft.com/office/powerpoint/2010/main" val="3033566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8"/>
            <a:ext cx="5768949" cy="181469"/>
          </a:xfrm>
        </p:spPr>
        <p:txBody>
          <a:bodyPr/>
          <a:lstStyle/>
          <a:p>
            <a:r>
              <a:rPr lang="en-US" sz="1600" b="1" dirty="0">
                <a:latin typeface="+mn-lt"/>
                <a:cs typeface="Suisse Int'l" panose="020B0504000000000000" pitchFamily="34" charset="-78"/>
              </a:rPr>
              <a:t>Webhook Response Guidelines – L3 Validation</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4</a:t>
            </a:fld>
            <a:endParaRPr lang="en-GB" dirty="0">
              <a:latin typeface="Suisse Int'l" panose="020B0504000000000000" pitchFamily="34" charset="-78"/>
              <a:cs typeface="Suisse Int'l" panose="020B0504000000000000" pitchFamily="34" charset="-78"/>
            </a:endParaRPr>
          </a:p>
        </p:txBody>
      </p:sp>
      <p:sp>
        <p:nvSpPr>
          <p:cNvPr id="3" name="Right Arrow 2"/>
          <p:cNvSpPr/>
          <p:nvPr/>
        </p:nvSpPr>
        <p:spPr>
          <a:xfrm>
            <a:off x="2966037" y="1004556"/>
            <a:ext cx="2565192" cy="534681"/>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Submit Message(s)</a:t>
            </a:r>
            <a:endParaRPr lang="en-GB" dirty="0"/>
          </a:p>
        </p:txBody>
      </p:sp>
      <p:sp>
        <p:nvSpPr>
          <p:cNvPr id="5" name="Rounded Rectangle 4"/>
          <p:cNvSpPr/>
          <p:nvPr/>
        </p:nvSpPr>
        <p:spPr>
          <a:xfrm>
            <a:off x="5531229" y="918538"/>
            <a:ext cx="2026882" cy="124139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Market Participant</a:t>
            </a:r>
            <a:endParaRPr lang="en-GB" dirty="0"/>
          </a:p>
        </p:txBody>
      </p:sp>
      <p:sp>
        <p:nvSpPr>
          <p:cNvPr id="9" name="Rounded Rectangle 8"/>
          <p:cNvSpPr/>
          <p:nvPr/>
        </p:nvSpPr>
        <p:spPr>
          <a:xfrm>
            <a:off x="748130" y="876074"/>
            <a:ext cx="2198909" cy="1241398"/>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DIP</a:t>
            </a:r>
            <a:endParaRPr lang="en-GB" dirty="0"/>
          </a:p>
        </p:txBody>
      </p:sp>
      <p:sp>
        <p:nvSpPr>
          <p:cNvPr id="11" name="Left Arrow 10"/>
          <p:cNvSpPr/>
          <p:nvPr/>
        </p:nvSpPr>
        <p:spPr>
          <a:xfrm>
            <a:off x="2947039" y="1525660"/>
            <a:ext cx="2565192" cy="507146"/>
          </a:xfrm>
          <a:prstGeom prst="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L3 Response</a:t>
            </a:r>
            <a:endParaRPr lang="en-GB" dirty="0"/>
          </a:p>
        </p:txBody>
      </p:sp>
      <p:graphicFrame>
        <p:nvGraphicFramePr>
          <p:cNvPr id="13" name="Table 12"/>
          <p:cNvGraphicFramePr>
            <a:graphicFrameLocks noGrp="1"/>
          </p:cNvGraphicFramePr>
          <p:nvPr>
            <p:extLst>
              <p:ext uri="{D42A27DB-BD31-4B8C-83A1-F6EECF244321}">
                <p14:modId xmlns:p14="http://schemas.microsoft.com/office/powerpoint/2010/main" val="1727216107"/>
              </p:ext>
            </p:extLst>
          </p:nvPr>
        </p:nvGraphicFramePr>
        <p:xfrm>
          <a:off x="874978" y="2318118"/>
          <a:ext cx="8601474" cy="1394628"/>
        </p:xfrm>
        <a:graphic>
          <a:graphicData uri="http://schemas.openxmlformats.org/drawingml/2006/table">
            <a:tbl>
              <a:tblPr firstRow="1" bandRow="1">
                <a:tableStyleId>{5C22544A-7EE6-4342-B048-85BDC9FD1C3A}</a:tableStyleId>
              </a:tblPr>
              <a:tblGrid>
                <a:gridCol w="934795">
                  <a:extLst>
                    <a:ext uri="{9D8B030D-6E8A-4147-A177-3AD203B41FA5}">
                      <a16:colId xmlns:a16="http://schemas.microsoft.com/office/drawing/2014/main" val="3680261237"/>
                    </a:ext>
                  </a:extLst>
                </a:gridCol>
                <a:gridCol w="2777643">
                  <a:extLst>
                    <a:ext uri="{9D8B030D-6E8A-4147-A177-3AD203B41FA5}">
                      <a16:colId xmlns:a16="http://schemas.microsoft.com/office/drawing/2014/main" val="2439323658"/>
                    </a:ext>
                  </a:extLst>
                </a:gridCol>
                <a:gridCol w="4889036">
                  <a:extLst>
                    <a:ext uri="{9D8B030D-6E8A-4147-A177-3AD203B41FA5}">
                      <a16:colId xmlns:a16="http://schemas.microsoft.com/office/drawing/2014/main" val="2250422346"/>
                    </a:ext>
                  </a:extLst>
                </a:gridCol>
              </a:tblGrid>
              <a:tr h="348657">
                <a:tc>
                  <a:txBody>
                    <a:bodyPr/>
                    <a:lstStyle/>
                    <a:p>
                      <a:endParaRPr lang="en-GB" sz="1600" dirty="0"/>
                    </a:p>
                  </a:txBody>
                  <a:tcPr/>
                </a:tc>
                <a:tc>
                  <a:txBody>
                    <a:bodyPr/>
                    <a:lstStyle/>
                    <a:p>
                      <a:r>
                        <a:rPr lang="en-US" sz="1600" dirty="0"/>
                        <a:t>Category</a:t>
                      </a:r>
                      <a:endParaRPr lang="en-GB" sz="1600" dirty="0"/>
                    </a:p>
                  </a:txBody>
                  <a:tcPr/>
                </a:tc>
                <a:tc>
                  <a:txBody>
                    <a:bodyPr/>
                    <a:lstStyle/>
                    <a:p>
                      <a:r>
                        <a:rPr lang="en-US" sz="1600" dirty="0"/>
                        <a:t>HTTP Response Codes</a:t>
                      </a:r>
                    </a:p>
                  </a:txBody>
                  <a:tcPr/>
                </a:tc>
                <a:extLst>
                  <a:ext uri="{0D108BD9-81ED-4DB2-BD59-A6C34878D82A}">
                    <a16:rowId xmlns:a16="http://schemas.microsoft.com/office/drawing/2014/main" val="3260863733"/>
                  </a:ext>
                </a:extLst>
              </a:tr>
              <a:tr h="348657">
                <a:tc>
                  <a:txBody>
                    <a:bodyPr/>
                    <a:lstStyle/>
                    <a:p>
                      <a:r>
                        <a:rPr lang="en-US" sz="1600" dirty="0"/>
                        <a:t>2xx</a:t>
                      </a:r>
                      <a:endParaRPr lang="en-GB" sz="1600" dirty="0"/>
                    </a:p>
                  </a:txBody>
                  <a:tcPr/>
                </a:tc>
                <a:tc>
                  <a:txBody>
                    <a:bodyPr/>
                    <a:lstStyle/>
                    <a:p>
                      <a:r>
                        <a:rPr lang="en-US" sz="1600" dirty="0"/>
                        <a:t>Successful</a:t>
                      </a:r>
                      <a:endParaRPr lang="en-GB" sz="1600" dirty="0"/>
                    </a:p>
                  </a:txBody>
                  <a:tcPr/>
                </a:tc>
                <a:tc>
                  <a:txBody>
                    <a:bodyPr/>
                    <a:lstStyle/>
                    <a:p>
                      <a:r>
                        <a:rPr lang="en-US" sz="1600" b="1" i="0" dirty="0"/>
                        <a:t>201</a:t>
                      </a:r>
                      <a:r>
                        <a:rPr lang="en-US" sz="1600" dirty="0"/>
                        <a:t>, </a:t>
                      </a:r>
                      <a:r>
                        <a:rPr lang="en-US" sz="1600" b="1" dirty="0"/>
                        <a:t>207</a:t>
                      </a:r>
                      <a:endParaRPr lang="en-GB" sz="1600" b="1" dirty="0"/>
                    </a:p>
                  </a:txBody>
                  <a:tcPr/>
                </a:tc>
                <a:extLst>
                  <a:ext uri="{0D108BD9-81ED-4DB2-BD59-A6C34878D82A}">
                    <a16:rowId xmlns:a16="http://schemas.microsoft.com/office/drawing/2014/main" val="189252521"/>
                  </a:ext>
                </a:extLst>
              </a:tr>
              <a:tr h="348657">
                <a:tc>
                  <a:txBody>
                    <a:bodyPr/>
                    <a:lstStyle/>
                    <a:p>
                      <a:r>
                        <a:rPr lang="en-US" sz="1600" dirty="0"/>
                        <a:t>4xx</a:t>
                      </a:r>
                      <a:endParaRPr lang="en-GB" sz="1600" dirty="0"/>
                    </a:p>
                  </a:txBody>
                  <a:tcPr/>
                </a:tc>
                <a:tc>
                  <a:txBody>
                    <a:bodyPr/>
                    <a:lstStyle/>
                    <a:p>
                      <a:r>
                        <a:rPr lang="en-US" sz="1600" dirty="0"/>
                        <a:t>Client</a:t>
                      </a:r>
                      <a:r>
                        <a:rPr lang="en-US" sz="1600" baseline="0" dirty="0"/>
                        <a:t> Errors</a:t>
                      </a:r>
                      <a:endParaRPr lang="en-GB" sz="1600" dirty="0"/>
                    </a:p>
                  </a:txBody>
                  <a:tcPr/>
                </a:tc>
                <a:tc>
                  <a:txBody>
                    <a:bodyPr/>
                    <a:lstStyle/>
                    <a:p>
                      <a:r>
                        <a:rPr lang="en-US" sz="1600" b="1" i="0" dirty="0"/>
                        <a:t>400</a:t>
                      </a:r>
                      <a:r>
                        <a:rPr lang="en-US" sz="1600" dirty="0"/>
                        <a:t>, 401, 403, 404, 405, 408, 413, 429</a:t>
                      </a:r>
                      <a:endParaRPr lang="en-GB" sz="1600" dirty="0"/>
                    </a:p>
                  </a:txBody>
                  <a:tcPr/>
                </a:tc>
                <a:extLst>
                  <a:ext uri="{0D108BD9-81ED-4DB2-BD59-A6C34878D82A}">
                    <a16:rowId xmlns:a16="http://schemas.microsoft.com/office/drawing/2014/main" val="4157283264"/>
                  </a:ext>
                </a:extLst>
              </a:tr>
              <a:tr h="348657">
                <a:tc>
                  <a:txBody>
                    <a:bodyPr/>
                    <a:lstStyle/>
                    <a:p>
                      <a:r>
                        <a:rPr lang="en-US" sz="1600" dirty="0"/>
                        <a:t>5xx</a:t>
                      </a:r>
                      <a:endParaRPr lang="en-GB" sz="1600" dirty="0"/>
                    </a:p>
                  </a:txBody>
                  <a:tcPr/>
                </a:tc>
                <a:tc>
                  <a:txBody>
                    <a:bodyPr/>
                    <a:lstStyle/>
                    <a:p>
                      <a:r>
                        <a:rPr lang="en-US" sz="1600" dirty="0"/>
                        <a:t>Server Errors</a:t>
                      </a:r>
                      <a:endParaRPr lang="en-GB" sz="1600" dirty="0"/>
                    </a:p>
                  </a:txBody>
                  <a:tcPr/>
                </a:tc>
                <a:tc>
                  <a:txBody>
                    <a:bodyPr/>
                    <a:lstStyle/>
                    <a:p>
                      <a:r>
                        <a:rPr lang="en-US" sz="1600" dirty="0"/>
                        <a:t>500, 501,</a:t>
                      </a:r>
                      <a:r>
                        <a:rPr lang="en-US" sz="1600" baseline="0" dirty="0"/>
                        <a:t> 502, 503, 504, 505 </a:t>
                      </a:r>
                      <a:endParaRPr lang="en-GB" sz="1600" dirty="0"/>
                    </a:p>
                  </a:txBody>
                  <a:tcPr/>
                </a:tc>
                <a:extLst>
                  <a:ext uri="{0D108BD9-81ED-4DB2-BD59-A6C34878D82A}">
                    <a16:rowId xmlns:a16="http://schemas.microsoft.com/office/drawing/2014/main" val="140137693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03260558"/>
              </p:ext>
            </p:extLst>
          </p:nvPr>
        </p:nvGraphicFramePr>
        <p:xfrm>
          <a:off x="5999115" y="3884641"/>
          <a:ext cx="5755340" cy="2628775"/>
        </p:xfrm>
        <a:graphic>
          <a:graphicData uri="http://schemas.openxmlformats.org/drawingml/2006/table">
            <a:tbl>
              <a:tblPr>
                <a:tableStyleId>{00A15C55-8517-42AA-B614-E9B94910E393}</a:tableStyleId>
              </a:tblPr>
              <a:tblGrid>
                <a:gridCol w="2007165">
                  <a:extLst>
                    <a:ext uri="{9D8B030D-6E8A-4147-A177-3AD203B41FA5}">
                      <a16:colId xmlns:a16="http://schemas.microsoft.com/office/drawing/2014/main" val="4073369383"/>
                    </a:ext>
                  </a:extLst>
                </a:gridCol>
                <a:gridCol w="3748175">
                  <a:extLst>
                    <a:ext uri="{9D8B030D-6E8A-4147-A177-3AD203B41FA5}">
                      <a16:colId xmlns:a16="http://schemas.microsoft.com/office/drawing/2014/main" val="363645973"/>
                    </a:ext>
                  </a:extLst>
                </a:gridCol>
              </a:tblGrid>
              <a:tr h="220633">
                <a:tc>
                  <a:txBody>
                    <a:bodyPr/>
                    <a:lstStyle/>
                    <a:p>
                      <a:pPr fontAlgn="t"/>
                      <a:r>
                        <a:rPr lang="en-US" sz="1050" b="1" dirty="0">
                          <a:effectLst/>
                        </a:rPr>
                        <a:t>Response Body:</a:t>
                      </a:r>
                      <a:endParaRPr lang="en-GB" sz="1050" b="1" dirty="0">
                        <a:effectLst/>
                      </a:endParaRPr>
                    </a:p>
                  </a:txBody>
                  <a:tcPr marL="31152" marR="31152" marT="22430" marB="22430"/>
                </a:tc>
                <a:tc>
                  <a:txBody>
                    <a:bodyPr/>
                    <a:lstStyle/>
                    <a:p>
                      <a:pPr fontAlgn="t"/>
                      <a:endParaRPr lang="en-GB" sz="1050" dirty="0">
                        <a:effectLst/>
                      </a:endParaRPr>
                    </a:p>
                  </a:txBody>
                  <a:tcPr marL="31152" marR="31152" marT="22430" marB="22430"/>
                </a:tc>
                <a:extLst>
                  <a:ext uri="{0D108BD9-81ED-4DB2-BD59-A6C34878D82A}">
                    <a16:rowId xmlns:a16="http://schemas.microsoft.com/office/drawing/2014/main" val="840838474"/>
                  </a:ext>
                </a:extLst>
              </a:tr>
              <a:tr h="177157">
                <a:tc>
                  <a:txBody>
                    <a:bodyPr/>
                    <a:lstStyle/>
                    <a:p>
                      <a:pPr fontAlgn="t"/>
                      <a:r>
                        <a:rPr lang="en-GB" sz="1050" dirty="0">
                          <a:effectLst/>
                        </a:rPr>
                        <a:t>transactionID*</a:t>
                      </a:r>
                      <a:endParaRPr lang="en-GB" sz="1050" b="1" dirty="0">
                        <a:effectLst/>
                      </a:endParaRPr>
                    </a:p>
                  </a:txBody>
                  <a:tcPr marL="31152" marR="31152" marT="22430" marB="22430"/>
                </a:tc>
                <a:tc>
                  <a:txBody>
                    <a:bodyPr/>
                    <a:lstStyle/>
                    <a:p>
                      <a:pPr fontAlgn="t"/>
                      <a:r>
                        <a:rPr lang="en-US" sz="1050" dirty="0">
                          <a:effectLst/>
                        </a:rPr>
                        <a:t>The transaction Id passed with the corresponding</a:t>
                      </a:r>
                      <a:r>
                        <a:rPr lang="en-US" sz="1050" baseline="0" dirty="0">
                          <a:effectLst/>
                        </a:rPr>
                        <a:t> </a:t>
                      </a:r>
                      <a:r>
                        <a:rPr lang="en-US" sz="1050" dirty="0">
                          <a:effectLst/>
                        </a:rPr>
                        <a:t>message</a:t>
                      </a:r>
                      <a:endParaRPr lang="en-GB" sz="1050" dirty="0">
                        <a:effectLst/>
                      </a:endParaRPr>
                    </a:p>
                  </a:txBody>
                  <a:tcPr marL="31152" marR="31152" marT="22430" marB="22430"/>
                </a:tc>
                <a:extLst>
                  <a:ext uri="{0D108BD9-81ED-4DB2-BD59-A6C34878D82A}">
                    <a16:rowId xmlns:a16="http://schemas.microsoft.com/office/drawing/2014/main" val="3224448403"/>
                  </a:ext>
                </a:extLst>
              </a:tr>
              <a:tr h="177157">
                <a:tc>
                  <a:txBody>
                    <a:bodyPr/>
                    <a:lstStyle/>
                    <a:p>
                      <a:pPr fontAlgn="t"/>
                      <a:r>
                        <a:rPr lang="en-GB" sz="1050" dirty="0">
                          <a:effectLst/>
                        </a:rPr>
                        <a:t>senderUniqueReference*</a:t>
                      </a:r>
                      <a:endParaRPr lang="en-GB" sz="1050" b="1" dirty="0">
                        <a:effectLst/>
                      </a:endParaRPr>
                    </a:p>
                  </a:txBody>
                  <a:tcPr marL="31152" marR="31152" marT="22430" marB="22430"/>
                </a:tc>
                <a:tc>
                  <a:txBody>
                    <a:bodyPr/>
                    <a:lstStyle/>
                    <a:p>
                      <a:pPr fontAlgn="t"/>
                      <a:r>
                        <a:rPr lang="en-US" sz="1050" dirty="0">
                          <a:effectLst/>
                        </a:rPr>
                        <a:t>Submitted by the</a:t>
                      </a:r>
                      <a:r>
                        <a:rPr lang="en-US" sz="1050" baseline="0" dirty="0">
                          <a:effectLst/>
                        </a:rPr>
                        <a:t> message sender</a:t>
                      </a:r>
                      <a:r>
                        <a:rPr lang="en-US" sz="1050" dirty="0">
                          <a:effectLst/>
                        </a:rPr>
                        <a:t> to identify their message</a:t>
                      </a:r>
                      <a:endParaRPr lang="en-GB" sz="1050" dirty="0">
                        <a:effectLst/>
                      </a:endParaRPr>
                    </a:p>
                  </a:txBody>
                  <a:tcPr marL="31152" marR="31152" marT="22430" marB="22430"/>
                </a:tc>
                <a:extLst>
                  <a:ext uri="{0D108BD9-81ED-4DB2-BD59-A6C34878D82A}">
                    <a16:rowId xmlns:a16="http://schemas.microsoft.com/office/drawing/2014/main" val="1115698364"/>
                  </a:ext>
                </a:extLst>
              </a:tr>
              <a:tr h="389380">
                <a:tc>
                  <a:txBody>
                    <a:bodyPr/>
                    <a:lstStyle/>
                    <a:p>
                      <a:pPr fontAlgn="t"/>
                      <a:r>
                        <a:rPr lang="en-GB" sz="1050" dirty="0">
                          <a:effectLst/>
                        </a:rPr>
                        <a:t>correlationID*</a:t>
                      </a:r>
                      <a:endParaRPr lang="en-GB" sz="1050" b="1" dirty="0">
                        <a:effectLst/>
                      </a:endParaRPr>
                    </a:p>
                  </a:txBody>
                  <a:tcPr marL="31152" marR="31152" marT="22430" marB="22430"/>
                </a:tc>
                <a:tc>
                  <a:txBody>
                    <a:bodyPr/>
                    <a:lstStyle/>
                    <a:p>
                      <a:pPr fontAlgn="t"/>
                      <a:r>
                        <a:rPr lang="en-US" sz="1050" dirty="0">
                          <a:effectLst/>
                        </a:rPr>
                        <a:t>Generated by the DIP  - only a few </a:t>
                      </a:r>
                      <a:r>
                        <a:rPr lang="en-US" sz="1050" baseline="0" dirty="0">
                          <a:effectLst/>
                        </a:rPr>
                        <a:t>IFs will create a Correlation ID</a:t>
                      </a:r>
                      <a:endParaRPr lang="en-GB" sz="1050" dirty="0">
                        <a:effectLst/>
                      </a:endParaRPr>
                    </a:p>
                  </a:txBody>
                  <a:tcPr marL="31152" marR="31152" marT="22430" marB="22430"/>
                </a:tc>
                <a:extLst>
                  <a:ext uri="{0D108BD9-81ED-4DB2-BD59-A6C34878D82A}">
                    <a16:rowId xmlns:a16="http://schemas.microsoft.com/office/drawing/2014/main" val="3454006755"/>
                  </a:ext>
                </a:extLst>
              </a:tr>
              <a:tr h="177157">
                <a:tc>
                  <a:txBody>
                    <a:bodyPr/>
                    <a:lstStyle/>
                    <a:p>
                      <a:pPr fontAlgn="t"/>
                      <a:r>
                        <a:rPr lang="en-GB" sz="1050" dirty="0">
                          <a:effectLst/>
                        </a:rPr>
                        <a:t>sentTimestamp*</a:t>
                      </a:r>
                      <a:endParaRPr lang="en-GB" sz="1050" b="1" dirty="0">
                        <a:effectLst/>
                      </a:endParaRPr>
                    </a:p>
                  </a:txBody>
                  <a:tcPr marL="31152" marR="31152" marT="22430" marB="22430"/>
                </a:tc>
                <a:tc>
                  <a:txBody>
                    <a:bodyPr/>
                    <a:lstStyle/>
                    <a:p>
                      <a:pPr fontAlgn="t"/>
                      <a:r>
                        <a:rPr lang="en-US" sz="1050" b="1" dirty="0">
                          <a:effectLst/>
                        </a:rPr>
                        <a:t>Generated</a:t>
                      </a:r>
                      <a:r>
                        <a:rPr lang="en-US" sz="1050" b="1" baseline="0" dirty="0">
                          <a:effectLst/>
                        </a:rPr>
                        <a:t> by the PP – the time this response was sent</a:t>
                      </a:r>
                      <a:endParaRPr lang="en-GB" sz="1050" b="1" dirty="0">
                        <a:effectLst/>
                      </a:endParaRPr>
                    </a:p>
                  </a:txBody>
                  <a:tcPr marL="31152" marR="31152" marT="22430" marB="22430"/>
                </a:tc>
                <a:extLst>
                  <a:ext uri="{0D108BD9-81ED-4DB2-BD59-A6C34878D82A}">
                    <a16:rowId xmlns:a16="http://schemas.microsoft.com/office/drawing/2014/main" val="1065179063"/>
                  </a:ext>
                </a:extLst>
              </a:tr>
              <a:tr h="177157">
                <a:tc>
                  <a:txBody>
                    <a:bodyPr/>
                    <a:lstStyle/>
                    <a:p>
                      <a:pPr fontAlgn="t"/>
                      <a:r>
                        <a:rPr lang="en-GB" sz="1050" dirty="0">
                          <a:effectLst/>
                        </a:rPr>
                        <a:t>senderID*</a:t>
                      </a:r>
                      <a:endParaRPr lang="en-GB" sz="1050" b="1" dirty="0">
                        <a:effectLst/>
                      </a:endParaRPr>
                    </a:p>
                  </a:txBody>
                  <a:tcPr marL="31152" marR="31152" marT="22430" marB="22430"/>
                </a:tc>
                <a:tc>
                  <a:txBody>
                    <a:bodyPr/>
                    <a:lstStyle/>
                    <a:p>
                      <a:pPr fontAlgn="t"/>
                      <a:r>
                        <a:rPr lang="en-US" sz="1050" b="1" dirty="0">
                          <a:effectLst/>
                        </a:rPr>
                        <a:t>The PPs DIP Id</a:t>
                      </a:r>
                      <a:endParaRPr lang="en-GB" sz="1050" b="1" dirty="0">
                        <a:effectLst/>
                      </a:endParaRPr>
                    </a:p>
                  </a:txBody>
                  <a:tcPr marL="31152" marR="31152" marT="22430" marB="22430"/>
                </a:tc>
                <a:extLst>
                  <a:ext uri="{0D108BD9-81ED-4DB2-BD59-A6C34878D82A}">
                    <a16:rowId xmlns:a16="http://schemas.microsoft.com/office/drawing/2014/main" val="1969670934"/>
                  </a:ext>
                </a:extLst>
              </a:tr>
              <a:tr h="374011">
                <a:tc>
                  <a:txBody>
                    <a:bodyPr/>
                    <a:lstStyle/>
                    <a:p>
                      <a:pPr fontAlgn="t"/>
                      <a:r>
                        <a:rPr lang="en-GB" sz="1050" dirty="0">
                          <a:effectLst/>
                        </a:rPr>
                        <a:t>recipientID*</a:t>
                      </a:r>
                      <a:endParaRPr lang="en-GB" sz="1050" b="1" dirty="0">
                        <a:effectLst/>
                      </a:endParaRPr>
                    </a:p>
                  </a:txBody>
                  <a:tcPr marL="31152" marR="31152" marT="22430" marB="22430"/>
                </a:tc>
                <a:tc>
                  <a:txBody>
                    <a:bodyPr/>
                    <a:lstStyle/>
                    <a:p>
                      <a:pPr fontAlgn="t"/>
                      <a:r>
                        <a:rPr lang="en-US" sz="1050" dirty="0">
                          <a:effectLst/>
                        </a:rPr>
                        <a:t>The DIP</a:t>
                      </a:r>
                      <a:r>
                        <a:rPr lang="en-US" sz="1050" baseline="0" dirty="0">
                          <a:effectLst/>
                        </a:rPr>
                        <a:t> Id of either the DIP (i.e. 0000000000) or the intended recipient of the response, i.e. sender of the original message</a:t>
                      </a:r>
                      <a:endParaRPr lang="en-GB" sz="1050" dirty="0">
                        <a:effectLst/>
                      </a:endParaRPr>
                    </a:p>
                  </a:txBody>
                  <a:tcPr marL="31152" marR="31152" marT="22430" marB="22430"/>
                </a:tc>
                <a:extLst>
                  <a:ext uri="{0D108BD9-81ED-4DB2-BD59-A6C34878D82A}">
                    <a16:rowId xmlns:a16="http://schemas.microsoft.com/office/drawing/2014/main" val="1585004386"/>
                  </a:ext>
                </a:extLst>
              </a:tr>
              <a:tr h="210591">
                <a:tc>
                  <a:txBody>
                    <a:bodyPr/>
                    <a:lstStyle/>
                    <a:p>
                      <a:pPr fontAlgn="t"/>
                      <a:r>
                        <a:rPr lang="en-GB" sz="1050" dirty="0">
                          <a:effectLst/>
                        </a:rPr>
                        <a:t>DIPConnectionProviderID*</a:t>
                      </a:r>
                      <a:endParaRPr lang="en-GB" sz="1050" b="1" dirty="0">
                        <a:effectLst/>
                      </a:endParaRPr>
                    </a:p>
                  </a:txBody>
                  <a:tcPr marL="31152" marR="31152" marT="22430" marB="22430"/>
                </a:tc>
                <a:tc>
                  <a:txBody>
                    <a:bodyPr/>
                    <a:lstStyle/>
                    <a:p>
                      <a:pPr fontAlgn="t"/>
                      <a:r>
                        <a:rPr lang="en-US" sz="1050" b="1" dirty="0">
                          <a:effectLst/>
                        </a:rPr>
                        <a:t>If a DCP is</a:t>
                      </a:r>
                      <a:r>
                        <a:rPr lang="en-US" sz="1050" b="1" baseline="0" dirty="0">
                          <a:effectLst/>
                        </a:rPr>
                        <a:t> the recipient, then t</a:t>
                      </a:r>
                      <a:r>
                        <a:rPr lang="en-US" sz="1050" b="1" dirty="0">
                          <a:effectLst/>
                        </a:rPr>
                        <a:t>he DCP ID of the</a:t>
                      </a:r>
                      <a:r>
                        <a:rPr lang="en-US" sz="1050" b="1" baseline="0" dirty="0">
                          <a:effectLst/>
                        </a:rPr>
                        <a:t> recipient </a:t>
                      </a:r>
                      <a:endParaRPr lang="en-GB" sz="1050" b="1" dirty="0">
                        <a:effectLst/>
                      </a:endParaRPr>
                    </a:p>
                  </a:txBody>
                  <a:tcPr marL="31152" marR="31152" marT="22430" marB="22430"/>
                </a:tc>
                <a:extLst>
                  <a:ext uri="{0D108BD9-81ED-4DB2-BD59-A6C34878D82A}">
                    <a16:rowId xmlns:a16="http://schemas.microsoft.com/office/drawing/2014/main" val="1270492917"/>
                  </a:ext>
                </a:extLst>
              </a:tr>
              <a:tr h="177157">
                <a:tc>
                  <a:txBody>
                    <a:bodyPr/>
                    <a:lstStyle/>
                    <a:p>
                      <a:pPr fontAlgn="t"/>
                      <a:r>
                        <a:rPr lang="en-GB" sz="1050" dirty="0">
                          <a:effectLst/>
                        </a:rPr>
                        <a:t>message*</a:t>
                      </a:r>
                      <a:endParaRPr lang="en-GB" sz="1050" b="1" dirty="0">
                        <a:effectLst/>
                      </a:endParaRPr>
                    </a:p>
                  </a:txBody>
                  <a:tcPr marL="31152" marR="31152" marT="22430" marB="22430"/>
                </a:tc>
                <a:tc>
                  <a:txBody>
                    <a:bodyPr/>
                    <a:lstStyle/>
                    <a:p>
                      <a:pPr fontAlgn="t"/>
                      <a:r>
                        <a:rPr lang="en-US" sz="1050" b="1" dirty="0">
                          <a:effectLst/>
                        </a:rPr>
                        <a:t>Information pertaining to the error</a:t>
                      </a:r>
                      <a:r>
                        <a:rPr lang="en-US" sz="1050" b="1" baseline="0" dirty="0">
                          <a:effectLst/>
                        </a:rPr>
                        <a:t> condition</a:t>
                      </a:r>
                      <a:endParaRPr lang="en-GB" sz="1050" b="1" dirty="0">
                        <a:effectLst/>
                      </a:endParaRPr>
                    </a:p>
                  </a:txBody>
                  <a:tcPr marL="31152" marR="31152" marT="22430" marB="22430"/>
                </a:tc>
                <a:extLst>
                  <a:ext uri="{0D108BD9-81ED-4DB2-BD59-A6C34878D82A}">
                    <a16:rowId xmlns:a16="http://schemas.microsoft.com/office/drawing/2014/main" val="321690938"/>
                  </a:ext>
                </a:extLst>
              </a:tr>
              <a:tr h="177157">
                <a:tc>
                  <a:txBody>
                    <a:bodyPr/>
                    <a:lstStyle/>
                    <a:p>
                      <a:pPr fontAlgn="t"/>
                      <a:r>
                        <a:rPr lang="en-GB" sz="1050" dirty="0">
                          <a:effectLst/>
                        </a:rPr>
                        <a:t>help*</a:t>
                      </a:r>
                      <a:endParaRPr lang="en-GB" sz="1050" b="1" dirty="0">
                        <a:effectLst/>
                      </a:endParaRPr>
                    </a:p>
                  </a:txBody>
                  <a:tcPr marL="31152" marR="31152" marT="22430" marB="22430"/>
                </a:tc>
                <a:tc>
                  <a:txBody>
                    <a:bodyPr/>
                    <a:lstStyle/>
                    <a:p>
                      <a:pPr fontAlgn="t"/>
                      <a:r>
                        <a:rPr lang="en-US" sz="1050" b="1" dirty="0">
                          <a:effectLst/>
                        </a:rPr>
                        <a:t>Further information</a:t>
                      </a:r>
                      <a:r>
                        <a:rPr lang="en-US" sz="1050" b="1" baseline="0" dirty="0">
                          <a:effectLst/>
                        </a:rPr>
                        <a:t> </a:t>
                      </a:r>
                      <a:endParaRPr lang="en-GB" sz="1050" b="1" dirty="0">
                        <a:effectLst/>
                      </a:endParaRPr>
                    </a:p>
                  </a:txBody>
                  <a:tcPr marL="31152" marR="31152" marT="22430" marB="22430"/>
                </a:tc>
                <a:extLst>
                  <a:ext uri="{0D108BD9-81ED-4DB2-BD59-A6C34878D82A}">
                    <a16:rowId xmlns:a16="http://schemas.microsoft.com/office/drawing/2014/main" val="3885944799"/>
                  </a:ext>
                </a:extLst>
              </a:tr>
              <a:tr h="177157">
                <a:tc>
                  <a:txBody>
                    <a:bodyPr/>
                    <a:lstStyle/>
                    <a:p>
                      <a:pPr fontAlgn="t"/>
                      <a:r>
                        <a:rPr lang="en-GB" sz="1050" dirty="0">
                          <a:effectLst/>
                        </a:rPr>
                        <a:t>serviceTicketURL*</a:t>
                      </a:r>
                      <a:endParaRPr lang="en-GB" sz="1050" b="1" dirty="0">
                        <a:effectLst/>
                      </a:endParaRPr>
                    </a:p>
                  </a:txBody>
                  <a:tcPr marL="31152" marR="31152" marT="22430" marB="22430"/>
                </a:tc>
                <a:tc>
                  <a:txBody>
                    <a:bodyPr/>
                    <a:lstStyle/>
                    <a:p>
                      <a:pPr fontAlgn="t"/>
                      <a:r>
                        <a:rPr lang="en-US" sz="1050" dirty="0">
                          <a:effectLst/>
                        </a:rPr>
                        <a:t>not yet implemented</a:t>
                      </a:r>
                      <a:endParaRPr lang="en-GB" sz="1050" dirty="0">
                        <a:effectLst/>
                      </a:endParaRPr>
                    </a:p>
                  </a:txBody>
                  <a:tcPr marL="31152" marR="31152" marT="22430" marB="22430"/>
                </a:tc>
                <a:extLst>
                  <a:ext uri="{0D108BD9-81ED-4DB2-BD59-A6C34878D82A}">
                    <a16:rowId xmlns:a16="http://schemas.microsoft.com/office/drawing/2014/main" val="417945528"/>
                  </a:ext>
                </a:extLst>
              </a:tr>
            </a:tbl>
          </a:graphicData>
        </a:graphic>
      </p:graphicFrame>
      <p:sp>
        <p:nvSpPr>
          <p:cNvPr id="4" name="TextBox 3"/>
          <p:cNvSpPr txBox="1"/>
          <p:nvPr/>
        </p:nvSpPr>
        <p:spPr>
          <a:xfrm>
            <a:off x="7711140" y="779058"/>
            <a:ext cx="4404660" cy="1477328"/>
          </a:xfrm>
          <a:prstGeom prst="rect">
            <a:avLst/>
          </a:prstGeom>
          <a:noFill/>
        </p:spPr>
        <p:txBody>
          <a:bodyPr wrap="square" rtlCol="0">
            <a:spAutoFit/>
          </a:bodyPr>
          <a:lstStyle/>
          <a:p>
            <a:r>
              <a:rPr lang="en-US" dirty="0"/>
              <a:t>The DIP will Post messages to Participants webhooks. The DIP will expect the following response from the webhook (these align to the L1 responses seen on the previous slide):</a:t>
            </a:r>
            <a:endParaRPr lang="en-GB" dirty="0"/>
          </a:p>
        </p:txBody>
      </p:sp>
      <p:sp>
        <p:nvSpPr>
          <p:cNvPr id="7" name="TextBox 6">
            <a:extLst>
              <a:ext uri="{FF2B5EF4-FFF2-40B4-BE49-F238E27FC236}">
                <a16:creationId xmlns:a16="http://schemas.microsoft.com/office/drawing/2014/main" id="{3EBA21B8-FADD-1B59-3C74-608244375FE0}"/>
              </a:ext>
            </a:extLst>
          </p:cNvPr>
          <p:cNvSpPr txBox="1"/>
          <p:nvPr/>
        </p:nvSpPr>
        <p:spPr>
          <a:xfrm>
            <a:off x="553253" y="3884641"/>
            <a:ext cx="5020032" cy="523220"/>
          </a:xfrm>
          <a:prstGeom prst="rect">
            <a:avLst/>
          </a:prstGeom>
          <a:solidFill>
            <a:schemeClr val="accent4">
              <a:lumMod val="20000"/>
              <a:lumOff val="80000"/>
            </a:schemeClr>
          </a:solidFill>
        </p:spPr>
        <p:txBody>
          <a:bodyPr wrap="square" rtlCol="0">
            <a:spAutoFit/>
          </a:bodyPr>
          <a:lstStyle/>
          <a:p>
            <a:r>
              <a:rPr lang="en-US" sz="1400" dirty="0"/>
              <a:t>Only responses sent with </a:t>
            </a:r>
            <a:r>
              <a:rPr lang="en-US" sz="1400" b="1" dirty="0"/>
              <a:t>201</a:t>
            </a:r>
            <a:r>
              <a:rPr lang="en-US" sz="1400" dirty="0"/>
              <a:t>, </a:t>
            </a:r>
            <a:r>
              <a:rPr lang="en-US" sz="1400" b="1" dirty="0"/>
              <a:t>207</a:t>
            </a:r>
            <a:r>
              <a:rPr lang="en-US" sz="1400" dirty="0"/>
              <a:t> &amp; </a:t>
            </a:r>
            <a:r>
              <a:rPr lang="en-US" sz="1400" b="1" dirty="0"/>
              <a:t>400</a:t>
            </a:r>
            <a:r>
              <a:rPr lang="en-US" sz="1400" dirty="0"/>
              <a:t> http response codes will have accompanying response body or bodies</a:t>
            </a:r>
            <a:endParaRPr lang="en-GB" sz="1400" dirty="0"/>
          </a:p>
        </p:txBody>
      </p:sp>
      <p:sp>
        <p:nvSpPr>
          <p:cNvPr id="8" name="TextBox 7">
            <a:extLst>
              <a:ext uri="{FF2B5EF4-FFF2-40B4-BE49-F238E27FC236}">
                <a16:creationId xmlns:a16="http://schemas.microsoft.com/office/drawing/2014/main" id="{27EB052E-AFD8-23C1-ECFE-E92086B0439D}"/>
              </a:ext>
            </a:extLst>
          </p:cNvPr>
          <p:cNvSpPr txBox="1"/>
          <p:nvPr/>
        </p:nvSpPr>
        <p:spPr>
          <a:xfrm>
            <a:off x="563298" y="4543414"/>
            <a:ext cx="5009987" cy="523220"/>
          </a:xfrm>
          <a:prstGeom prst="rect">
            <a:avLst/>
          </a:prstGeom>
          <a:solidFill>
            <a:schemeClr val="accent4">
              <a:lumMod val="20000"/>
              <a:lumOff val="80000"/>
            </a:schemeClr>
          </a:solidFill>
        </p:spPr>
        <p:txBody>
          <a:bodyPr wrap="square" rtlCol="0">
            <a:spAutoFit/>
          </a:bodyPr>
          <a:lstStyle/>
          <a:p>
            <a:r>
              <a:rPr lang="en-US" sz="1400" dirty="0"/>
              <a:t>201, 207 will have a response body for each message in the transaction (at present 207 is not actually generated)</a:t>
            </a:r>
            <a:endParaRPr lang="en-GB" sz="1400" dirty="0"/>
          </a:p>
        </p:txBody>
      </p:sp>
      <p:sp>
        <p:nvSpPr>
          <p:cNvPr id="10" name="TextBox 9">
            <a:extLst>
              <a:ext uri="{FF2B5EF4-FFF2-40B4-BE49-F238E27FC236}">
                <a16:creationId xmlns:a16="http://schemas.microsoft.com/office/drawing/2014/main" id="{7D2A8AC8-081F-7A33-37DB-2CB6FE5877CA}"/>
              </a:ext>
            </a:extLst>
          </p:cNvPr>
          <p:cNvSpPr txBox="1"/>
          <p:nvPr/>
        </p:nvSpPr>
        <p:spPr>
          <a:xfrm>
            <a:off x="553253" y="5188643"/>
            <a:ext cx="5009987" cy="307777"/>
          </a:xfrm>
          <a:prstGeom prst="rect">
            <a:avLst/>
          </a:prstGeom>
          <a:solidFill>
            <a:schemeClr val="accent4">
              <a:lumMod val="20000"/>
              <a:lumOff val="80000"/>
            </a:schemeClr>
          </a:solidFill>
        </p:spPr>
        <p:txBody>
          <a:bodyPr wrap="square" rtlCol="0">
            <a:spAutoFit/>
          </a:bodyPr>
          <a:lstStyle/>
          <a:p>
            <a:r>
              <a:rPr lang="en-US" sz="1400" dirty="0"/>
              <a:t>400 will have a single response body</a:t>
            </a:r>
            <a:endParaRPr lang="en-GB" sz="1400" dirty="0"/>
          </a:p>
        </p:txBody>
      </p:sp>
      <p:sp>
        <p:nvSpPr>
          <p:cNvPr id="12" name="TextBox 11">
            <a:extLst>
              <a:ext uri="{FF2B5EF4-FFF2-40B4-BE49-F238E27FC236}">
                <a16:creationId xmlns:a16="http://schemas.microsoft.com/office/drawing/2014/main" id="{7AA26885-9B46-76FA-1A47-8E916CFBDEE9}"/>
              </a:ext>
            </a:extLst>
          </p:cNvPr>
          <p:cNvSpPr txBox="1"/>
          <p:nvPr/>
        </p:nvSpPr>
        <p:spPr>
          <a:xfrm>
            <a:off x="563297" y="5630871"/>
            <a:ext cx="5009987" cy="646331"/>
          </a:xfrm>
          <a:prstGeom prst="rect">
            <a:avLst/>
          </a:prstGeom>
          <a:solidFill>
            <a:schemeClr val="accent4">
              <a:lumMod val="20000"/>
              <a:lumOff val="80000"/>
            </a:schemeClr>
          </a:solidFill>
        </p:spPr>
        <p:txBody>
          <a:bodyPr wrap="square" rtlCol="0">
            <a:spAutoFit/>
          </a:bodyPr>
          <a:lstStyle/>
          <a:p>
            <a:r>
              <a:rPr lang="en-US" sz="1200" b="1" i="1" u="sng" dirty="0"/>
              <a:t>Note</a:t>
            </a:r>
            <a:r>
              <a:rPr lang="en-US" sz="1200" dirty="0"/>
              <a:t> - From IR 8.1 onwards, the Response Body adopts the mandatory null design pattern so to align with message bodies e.g. Data Items must be populated with a value of null rather than left blank (“”)</a:t>
            </a:r>
            <a:endParaRPr lang="en-GB" sz="1200" dirty="0"/>
          </a:p>
        </p:txBody>
      </p:sp>
      <p:sp>
        <p:nvSpPr>
          <p:cNvPr id="17" name="TextBox 16">
            <a:extLst>
              <a:ext uri="{FF2B5EF4-FFF2-40B4-BE49-F238E27FC236}">
                <a16:creationId xmlns:a16="http://schemas.microsoft.com/office/drawing/2014/main" id="{35C2FD79-C0EE-82D4-87F2-79C0DEA48274}"/>
              </a:ext>
            </a:extLst>
          </p:cNvPr>
          <p:cNvSpPr txBox="1"/>
          <p:nvPr/>
        </p:nvSpPr>
        <p:spPr>
          <a:xfrm>
            <a:off x="8454570" y="6513416"/>
            <a:ext cx="3230372" cy="230832"/>
          </a:xfrm>
          <a:prstGeom prst="rect">
            <a:avLst/>
          </a:prstGeom>
          <a:noFill/>
        </p:spPr>
        <p:txBody>
          <a:bodyPr wrap="none" rtlCol="0">
            <a:spAutoFit/>
          </a:bodyPr>
          <a:lstStyle/>
          <a:p>
            <a:r>
              <a:rPr lang="en-US" sz="900" b="1" i="1" u="sng" dirty="0"/>
              <a:t>Note</a:t>
            </a:r>
            <a:r>
              <a:rPr lang="en-US" sz="900" i="1" dirty="0"/>
              <a:t> – All Data Items mandatory within the Response Body</a:t>
            </a:r>
          </a:p>
        </p:txBody>
      </p:sp>
    </p:spTree>
    <p:extLst>
      <p:ext uri="{BB962C8B-B14F-4D97-AF65-F5344CB8AC3E}">
        <p14:creationId xmlns:p14="http://schemas.microsoft.com/office/powerpoint/2010/main" val="12146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7"/>
            <a:ext cx="5910463" cy="225383"/>
          </a:xfrm>
        </p:spPr>
        <p:txBody>
          <a:bodyPr/>
          <a:lstStyle/>
          <a:p>
            <a:r>
              <a:rPr lang="en-US" sz="1600" b="1" dirty="0">
                <a:latin typeface="+mn-lt"/>
                <a:cs typeface="Suisse Int'l" panose="020B0504000000000000" pitchFamily="34" charset="-78"/>
              </a:rPr>
              <a:t>API &amp; Webhook Response Guidelines</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5</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237340" y="739412"/>
            <a:ext cx="11644862" cy="1554272"/>
          </a:xfrm>
          <a:prstGeom prst="rect">
            <a:avLst/>
          </a:prstGeom>
        </p:spPr>
        <p:txBody>
          <a:bodyPr wrap="square">
            <a:spAutoFit/>
          </a:bodyPr>
          <a:lstStyle/>
          <a:p>
            <a:pPr>
              <a:spcAft>
                <a:spcPts val="1200"/>
              </a:spcAft>
            </a:pPr>
            <a:r>
              <a:rPr lang="en-GB" sz="1600" b="1" u="sng"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Observation</a:t>
            </a: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 </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M</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ultiple </a:t>
            </a: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Participant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without an </a:t>
            </a:r>
            <a:r>
              <a:rPr lang="en-US" sz="1600" b="1" i="1" kern="0" dirty="0">
                <a:solidFill>
                  <a:srgbClr val="000000"/>
                </a:solidFill>
                <a:latin typeface="Source Sans Pro" panose="020B0503030403020204" pitchFamily="34" charset="0"/>
                <a:cs typeface="Calibri" panose="020F0502020204030204" pitchFamily="34" charset="0"/>
              </a:rPr>
              <a:t>accompanying</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6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600" kern="0" dirty="0">
                <a:solidFill>
                  <a:srgbClr val="000000"/>
                </a:solidFill>
                <a:latin typeface="Source Sans Pro" panose="020B0503030403020204" pitchFamily="34" charset="0"/>
                <a:cs typeface="Calibri" panose="020F0502020204030204" pitchFamily="34" charset="0"/>
              </a:rPr>
              <a:t>as per the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requirements of the MHHS design</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Please refer to the </a:t>
            </a:r>
            <a:r>
              <a:rPr lang="en-GB" sz="1600" b="1" i="1" kern="0" dirty="0">
                <a:solidFill>
                  <a:srgbClr val="000000"/>
                </a:solidFill>
                <a:latin typeface="Source Sans Pro" panose="020B0503030403020204" pitchFamily="34" charset="0"/>
                <a:cs typeface="Calibri" panose="020F0502020204030204" pitchFamily="34" charset="0"/>
              </a:rPr>
              <a:t>E2E Solution Architecture document </a:t>
            </a:r>
            <a:r>
              <a:rPr lang="en-GB" sz="1600" kern="0" dirty="0">
                <a:solidFill>
                  <a:srgbClr val="000000"/>
                </a:solidFill>
                <a:latin typeface="Source Sans Pro" panose="020B0503030403020204" pitchFamily="34" charset="0"/>
                <a:cs typeface="Calibri" panose="020F0502020204030204" pitchFamily="34" charset="0"/>
              </a:rPr>
              <a:t>&amp; </a:t>
            </a:r>
            <a:r>
              <a:rPr lang="en-GB" sz="1600" b="1" i="1" kern="0" dirty="0">
                <a:solidFill>
                  <a:srgbClr val="000000"/>
                </a:solidFill>
                <a:latin typeface="Source Sans Pro" panose="020B0503030403020204" pitchFamily="34" charset="0"/>
                <a:cs typeface="Calibri" panose="020F0502020204030204" pitchFamily="34" charset="0"/>
              </a:rPr>
              <a:t>Swagger</a:t>
            </a:r>
            <a:r>
              <a:rPr lang="en-GB" sz="1600" kern="0" dirty="0">
                <a:solidFill>
                  <a:srgbClr val="000000"/>
                </a:solidFill>
                <a:latin typeface="Source Sans Pro" panose="020B0503030403020204" pitchFamily="34" charset="0"/>
                <a:cs typeface="Calibri" panose="020F0502020204030204" pitchFamily="34" charset="0"/>
              </a:rPr>
              <a:t> for more details on the exchange of messages within the DIP ecosystem and the use of response codes and response bodies.</a:t>
            </a:r>
          </a:p>
        </p:txBody>
      </p:sp>
      <p:pic>
        <p:nvPicPr>
          <p:cNvPr id="3" name="Picture 2">
            <a:extLst>
              <a:ext uri="{FF2B5EF4-FFF2-40B4-BE49-F238E27FC236}">
                <a16:creationId xmlns:a16="http://schemas.microsoft.com/office/drawing/2014/main" id="{ABBD9DB6-694B-1126-8C9B-EDEE3FB0C4E4}"/>
              </a:ext>
            </a:extLst>
          </p:cNvPr>
          <p:cNvPicPr>
            <a:picLocks noChangeAspect="1"/>
          </p:cNvPicPr>
          <p:nvPr/>
        </p:nvPicPr>
        <p:blipFill>
          <a:blip r:embed="rId3"/>
          <a:stretch>
            <a:fillRect/>
          </a:stretch>
        </p:blipFill>
        <p:spPr>
          <a:xfrm>
            <a:off x="325331" y="2380379"/>
            <a:ext cx="5858660" cy="3331089"/>
          </a:xfrm>
          <a:prstGeom prst="rect">
            <a:avLst/>
          </a:prstGeom>
          <a:ln w="25400">
            <a:solidFill>
              <a:schemeClr val="accent1"/>
            </a:solidFill>
          </a:ln>
        </p:spPr>
      </p:pic>
      <p:sp>
        <p:nvSpPr>
          <p:cNvPr id="4" name="TextBox 3">
            <a:extLst>
              <a:ext uri="{FF2B5EF4-FFF2-40B4-BE49-F238E27FC236}">
                <a16:creationId xmlns:a16="http://schemas.microsoft.com/office/drawing/2014/main" id="{EFE92062-8A29-2BCA-F1E1-1CF176A172CB}"/>
              </a:ext>
            </a:extLst>
          </p:cNvPr>
          <p:cNvSpPr txBox="1"/>
          <p:nvPr/>
        </p:nvSpPr>
        <p:spPr>
          <a:xfrm>
            <a:off x="440023" y="5765698"/>
            <a:ext cx="4533613" cy="261610"/>
          </a:xfrm>
          <a:prstGeom prst="rect">
            <a:avLst/>
          </a:prstGeom>
          <a:noFill/>
        </p:spPr>
        <p:txBody>
          <a:bodyPr wrap="none" rtlCol="0">
            <a:spAutoFit/>
          </a:bodyPr>
          <a:lstStyle/>
          <a:p>
            <a:r>
              <a:rPr lang="en-GB" sz="11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Extract from </a:t>
            </a:r>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MHHS-E2E001 - End-to-End Solution Architecture document </a:t>
            </a:r>
            <a:endParaRPr lang="en-US" sz="1100" dirty="0"/>
          </a:p>
        </p:txBody>
      </p:sp>
      <p:sp>
        <p:nvSpPr>
          <p:cNvPr id="7" name="TextBox 6">
            <a:extLst>
              <a:ext uri="{FF2B5EF4-FFF2-40B4-BE49-F238E27FC236}">
                <a16:creationId xmlns:a16="http://schemas.microsoft.com/office/drawing/2014/main" id="{A5C552AA-1BFB-9724-452C-C6E7F6AE16D7}"/>
              </a:ext>
            </a:extLst>
          </p:cNvPr>
          <p:cNvSpPr txBox="1"/>
          <p:nvPr/>
        </p:nvSpPr>
        <p:spPr>
          <a:xfrm>
            <a:off x="5803919" y="6021126"/>
            <a:ext cx="760144" cy="430887"/>
          </a:xfrm>
          <a:prstGeom prst="rect">
            <a:avLst/>
          </a:prstGeom>
          <a:noFill/>
        </p:spPr>
        <p:txBody>
          <a:bodyPr wrap="none" rtlCol="0">
            <a:spAutoFit/>
          </a:bodyPr>
          <a:lstStyle/>
          <a:p>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Example </a:t>
            </a:r>
          </a:p>
          <a:p>
            <a:r>
              <a:rPr lang="en-GB" sz="11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Response</a:t>
            </a:r>
            <a:endParaRPr lang="en-US" sz="1100" b="1" i="1" dirty="0"/>
          </a:p>
        </p:txBody>
      </p:sp>
      <p:pic>
        <p:nvPicPr>
          <p:cNvPr id="8" name="Picture 7">
            <a:extLst>
              <a:ext uri="{FF2B5EF4-FFF2-40B4-BE49-F238E27FC236}">
                <a16:creationId xmlns:a16="http://schemas.microsoft.com/office/drawing/2014/main" id="{7236E96D-073D-F978-339B-4A4C89E743F8}"/>
              </a:ext>
            </a:extLst>
          </p:cNvPr>
          <p:cNvPicPr>
            <a:picLocks noChangeAspect="1"/>
          </p:cNvPicPr>
          <p:nvPr/>
        </p:nvPicPr>
        <p:blipFill>
          <a:blip r:embed="rId4"/>
          <a:stretch>
            <a:fillRect/>
          </a:stretch>
        </p:blipFill>
        <p:spPr>
          <a:xfrm>
            <a:off x="6564063" y="2366963"/>
            <a:ext cx="5104327" cy="4394708"/>
          </a:xfrm>
          <a:prstGeom prst="rect">
            <a:avLst/>
          </a:prstGeom>
          <a:ln w="25400">
            <a:solidFill>
              <a:schemeClr val="accent1"/>
            </a:solidFill>
          </a:ln>
        </p:spPr>
      </p:pic>
    </p:spTree>
    <p:extLst>
      <p:ext uri="{BB962C8B-B14F-4D97-AF65-F5344CB8AC3E}">
        <p14:creationId xmlns:p14="http://schemas.microsoft.com/office/powerpoint/2010/main" val="2071772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52664-0D23-F547-A8AA-F8AB4825F79A}"/>
              </a:ext>
            </a:extLst>
          </p:cNvPr>
          <p:cNvSpPr>
            <a:spLocks noGrp="1"/>
          </p:cNvSpPr>
          <p:nvPr>
            <p:ph type="title"/>
          </p:nvPr>
        </p:nvSpPr>
        <p:spPr>
          <a:xfrm>
            <a:off x="327050" y="405987"/>
            <a:ext cx="5910463" cy="225383"/>
          </a:xfrm>
        </p:spPr>
        <p:txBody>
          <a:bodyPr/>
          <a:lstStyle/>
          <a:p>
            <a:r>
              <a:rPr lang="en-US" sz="1600" b="1" dirty="0">
                <a:latin typeface="+mn-lt"/>
                <a:cs typeface="Suisse Int'l" panose="020B0504000000000000" pitchFamily="34" charset="-78"/>
              </a:rPr>
              <a:t>API &amp; Webhook Response Guidelines</a:t>
            </a:r>
            <a:endParaRPr lang="en-GB" sz="1600" b="1" dirty="0">
              <a:latin typeface="+mn-lt"/>
              <a:cs typeface="Suisse Int'l" panose="020B0504000000000000" pitchFamily="34" charset="-78"/>
            </a:endParaRPr>
          </a:p>
        </p:txBody>
      </p:sp>
      <p:sp>
        <p:nvSpPr>
          <p:cNvPr id="28" name="Slide Number Placeholder 27">
            <a:extLst>
              <a:ext uri="{FF2B5EF4-FFF2-40B4-BE49-F238E27FC236}">
                <a16:creationId xmlns:a16="http://schemas.microsoft.com/office/drawing/2014/main" id="{B12F6A46-05F1-EA46-A3C1-7EFC3BD2425B}"/>
              </a:ext>
            </a:extLst>
          </p:cNvPr>
          <p:cNvSpPr>
            <a:spLocks noGrp="1"/>
          </p:cNvSpPr>
          <p:nvPr>
            <p:ph type="sldNum" sz="quarter" idx="12"/>
          </p:nvPr>
        </p:nvSpPr>
        <p:spPr/>
        <p:txBody>
          <a:bodyPr/>
          <a:lstStyle/>
          <a:p>
            <a:fld id="{223C8A1D-C690-374A-BBAF-BE150B79E8D3}" type="slidenum">
              <a:rPr lang="en-GB" smtClean="0">
                <a:latin typeface="Suisse Int'l" panose="020B0504000000000000" pitchFamily="34" charset="-78"/>
                <a:cs typeface="Suisse Int'l" panose="020B0504000000000000" pitchFamily="34" charset="-78"/>
              </a:rPr>
              <a:pPr/>
              <a:t>6</a:t>
            </a:fld>
            <a:endParaRPr lang="en-GB" dirty="0">
              <a:latin typeface="Suisse Int'l" panose="020B0504000000000000" pitchFamily="34" charset="-78"/>
              <a:cs typeface="Suisse Int'l" panose="020B0504000000000000" pitchFamily="34" charset="-78"/>
            </a:endParaRPr>
          </a:p>
        </p:txBody>
      </p:sp>
      <p:sp>
        <p:nvSpPr>
          <p:cNvPr id="18" name="Rectangle 17"/>
          <p:cNvSpPr/>
          <p:nvPr/>
        </p:nvSpPr>
        <p:spPr>
          <a:xfrm>
            <a:off x="237340" y="782644"/>
            <a:ext cx="11644862" cy="1554272"/>
          </a:xfrm>
          <a:prstGeom prst="rect">
            <a:avLst/>
          </a:prstGeom>
        </p:spPr>
        <p:txBody>
          <a:bodyPr wrap="square">
            <a:spAutoFit/>
          </a:bodyPr>
          <a:lstStyle/>
          <a:p>
            <a:pPr>
              <a:spcAft>
                <a:spcPts val="1200"/>
              </a:spcAft>
            </a:pPr>
            <a:r>
              <a:rPr lang="en-GB" sz="1600" b="1" u="sng"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Observation</a:t>
            </a:r>
            <a:endPar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endParaRP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ea typeface="Times New Roman" panose="02020603050405020304" pitchFamily="18" charset="0"/>
                <a:cs typeface="Calibri" panose="020F0502020204030204" pitchFamily="34" charset="0"/>
              </a:rPr>
              <a:t>Exceptions relating to this observation can be seen within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DIP Message Tracker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UI </a:t>
            </a:r>
            <a:r>
              <a:rPr lang="en-GB" sz="1600" kern="0" dirty="0">
                <a:solidFill>
                  <a:srgbClr val="000000"/>
                </a:solidFill>
                <a:latin typeface="Source Sans Pro" panose="020B0503030403020204" pitchFamily="34" charset="0"/>
                <a:cs typeface="Calibri" panose="020F0502020204030204" pitchFamily="34" charset="0"/>
              </a:rPr>
              <a:t>feature as the data is stored within 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DIP Message Logs </a:t>
            </a:r>
            <a:r>
              <a:rPr lang="en-GB" sz="1600"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for messages received and sent for diagnostic purposes.</a:t>
            </a:r>
          </a:p>
          <a:p>
            <a:pPr marL="285750" indent="-285750">
              <a:spcAft>
                <a:spcPts val="600"/>
              </a:spcAft>
              <a:buFont typeface="Arial" panose="020B0604020202020204" pitchFamily="34" charset="0"/>
              <a:buChar char="•"/>
            </a:pPr>
            <a:r>
              <a:rPr lang="en-GB" sz="1600" kern="0" dirty="0">
                <a:solidFill>
                  <a:srgbClr val="000000"/>
                </a:solidFill>
                <a:latin typeface="Source Sans Pro" panose="020B0503030403020204" pitchFamily="34" charset="0"/>
                <a:cs typeface="Calibri" panose="020F0502020204030204" pitchFamily="34" charset="0"/>
              </a:rPr>
              <a:t>There are a range of exception messages logged against a message that indicate that there is an issue with the </a:t>
            </a:r>
            <a:r>
              <a:rPr lang="en-GB" sz="1600" b="1" i="1" kern="0" dirty="0">
                <a:solidFill>
                  <a:srgbClr val="000000"/>
                </a:solidFill>
                <a:effectLst/>
                <a:latin typeface="Source Sans Pro" panose="020B0503030403020204" pitchFamily="34" charset="0"/>
                <a:ea typeface="Times New Roman" panose="02020603050405020304" pitchFamily="18" charset="0"/>
                <a:cs typeface="Calibri" panose="020F0502020204030204" pitchFamily="34" charset="0"/>
              </a:rPr>
              <a:t>Response </a:t>
            </a:r>
            <a:r>
              <a:rPr lang="en-GB" sz="1600" b="1" i="1" kern="0" dirty="0">
                <a:solidFill>
                  <a:srgbClr val="000000"/>
                </a:solidFill>
                <a:latin typeface="Source Sans Pro" panose="020B0503030403020204" pitchFamily="34" charset="0"/>
                <a:cs typeface="Calibri" panose="020F0502020204030204" pitchFamily="34" charset="0"/>
              </a:rPr>
              <a:t>Body (or bodies) associated with the HTTP call. </a:t>
            </a:r>
            <a:r>
              <a:rPr lang="en-GB" sz="1600" kern="0" dirty="0">
                <a:solidFill>
                  <a:srgbClr val="000000"/>
                </a:solidFill>
                <a:latin typeface="Source Sans Pro" panose="020B0503030403020204" pitchFamily="34" charset="0"/>
                <a:cs typeface="Calibri" panose="020F0502020204030204" pitchFamily="34" charset="0"/>
              </a:rPr>
              <a:t>These include examples as per below</a:t>
            </a:r>
            <a:r>
              <a:rPr lang="en-GB" sz="1600" b="1" i="1" kern="0" dirty="0">
                <a:solidFill>
                  <a:srgbClr val="000000"/>
                </a:solidFill>
                <a:latin typeface="Source Sans Pro" panose="020B0503030403020204" pitchFamily="34" charset="0"/>
                <a:cs typeface="Calibri" panose="020F0502020204030204" pitchFamily="34" charset="0"/>
              </a:rPr>
              <a:t>.</a:t>
            </a:r>
            <a:endParaRPr lang="en-GB" sz="1600" kern="0" dirty="0">
              <a:solidFill>
                <a:srgbClr val="000000"/>
              </a:solidFill>
              <a:latin typeface="Source Sans Pro" panose="020B050303040302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03145FA9-EB24-32DA-91EA-E122658E91B9}"/>
              </a:ext>
            </a:extLst>
          </p:cNvPr>
          <p:cNvPicPr>
            <a:picLocks noChangeAspect="1"/>
          </p:cNvPicPr>
          <p:nvPr/>
        </p:nvPicPr>
        <p:blipFill>
          <a:blip r:embed="rId3"/>
          <a:stretch>
            <a:fillRect/>
          </a:stretch>
        </p:blipFill>
        <p:spPr>
          <a:xfrm>
            <a:off x="540173" y="4214721"/>
            <a:ext cx="2597412" cy="695082"/>
          </a:xfrm>
          <a:prstGeom prst="rect">
            <a:avLst/>
          </a:prstGeom>
        </p:spPr>
      </p:pic>
      <p:pic>
        <p:nvPicPr>
          <p:cNvPr id="13" name="Picture 12">
            <a:extLst>
              <a:ext uri="{FF2B5EF4-FFF2-40B4-BE49-F238E27FC236}">
                <a16:creationId xmlns:a16="http://schemas.microsoft.com/office/drawing/2014/main" id="{6ACA008C-2EF3-A119-BF6F-B738462848C3}"/>
              </a:ext>
            </a:extLst>
          </p:cNvPr>
          <p:cNvPicPr>
            <a:picLocks noChangeAspect="1"/>
          </p:cNvPicPr>
          <p:nvPr/>
        </p:nvPicPr>
        <p:blipFill>
          <a:blip r:embed="rId4"/>
          <a:stretch>
            <a:fillRect/>
          </a:stretch>
        </p:blipFill>
        <p:spPr>
          <a:xfrm>
            <a:off x="588009" y="2784168"/>
            <a:ext cx="2536932" cy="881629"/>
          </a:xfrm>
          <a:prstGeom prst="rect">
            <a:avLst/>
          </a:prstGeom>
        </p:spPr>
      </p:pic>
      <p:pic>
        <p:nvPicPr>
          <p:cNvPr id="14" name="Picture 13">
            <a:extLst>
              <a:ext uri="{FF2B5EF4-FFF2-40B4-BE49-F238E27FC236}">
                <a16:creationId xmlns:a16="http://schemas.microsoft.com/office/drawing/2014/main" id="{C966EEDF-33E0-9A16-ACDB-50FACA23F44E}"/>
              </a:ext>
            </a:extLst>
          </p:cNvPr>
          <p:cNvPicPr>
            <a:picLocks noChangeAspect="1"/>
          </p:cNvPicPr>
          <p:nvPr/>
        </p:nvPicPr>
        <p:blipFill>
          <a:blip r:embed="rId5"/>
          <a:stretch>
            <a:fillRect/>
          </a:stretch>
        </p:blipFill>
        <p:spPr>
          <a:xfrm>
            <a:off x="540173" y="5111186"/>
            <a:ext cx="2615703" cy="695082"/>
          </a:xfrm>
          <a:prstGeom prst="rect">
            <a:avLst/>
          </a:prstGeom>
        </p:spPr>
      </p:pic>
      <p:pic>
        <p:nvPicPr>
          <p:cNvPr id="15" name="Picture 14">
            <a:extLst>
              <a:ext uri="{FF2B5EF4-FFF2-40B4-BE49-F238E27FC236}">
                <a16:creationId xmlns:a16="http://schemas.microsoft.com/office/drawing/2014/main" id="{EB04535B-BBFB-7686-7690-08399DD61E4A}"/>
              </a:ext>
            </a:extLst>
          </p:cNvPr>
          <p:cNvPicPr>
            <a:picLocks noChangeAspect="1"/>
          </p:cNvPicPr>
          <p:nvPr/>
        </p:nvPicPr>
        <p:blipFill>
          <a:blip r:embed="rId6"/>
          <a:stretch>
            <a:fillRect/>
          </a:stretch>
        </p:blipFill>
        <p:spPr>
          <a:xfrm>
            <a:off x="7146241" y="2802022"/>
            <a:ext cx="2590800" cy="3273334"/>
          </a:xfrm>
          <a:prstGeom prst="rect">
            <a:avLst/>
          </a:prstGeom>
        </p:spPr>
      </p:pic>
      <p:sp>
        <p:nvSpPr>
          <p:cNvPr id="16" name="TextBox 15">
            <a:extLst>
              <a:ext uri="{FF2B5EF4-FFF2-40B4-BE49-F238E27FC236}">
                <a16:creationId xmlns:a16="http://schemas.microsoft.com/office/drawing/2014/main" id="{E9CAF298-3D3E-594D-9E16-A9E65975DBDE}"/>
              </a:ext>
            </a:extLst>
          </p:cNvPr>
          <p:cNvSpPr txBox="1"/>
          <p:nvPr/>
        </p:nvSpPr>
        <p:spPr>
          <a:xfrm>
            <a:off x="3252520" y="2711690"/>
            <a:ext cx="3768040" cy="954107"/>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a:t>
            </a:r>
            <a:r>
              <a:rPr lang="en-GB" sz="1400" b="1" i="1" u="sng"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without</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valid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(or bodies) associated with the HTTP call</a:t>
            </a:r>
            <a:r>
              <a:rPr lang="en-US" sz="1400" dirty="0">
                <a:solidFill>
                  <a:schemeClr val="tx1">
                    <a:lumMod val="50000"/>
                    <a:lumOff val="50000"/>
                  </a:schemeClr>
                </a:solidFill>
              </a:rPr>
              <a:t> </a:t>
            </a:r>
          </a:p>
        </p:txBody>
      </p:sp>
      <p:sp>
        <p:nvSpPr>
          <p:cNvPr id="19" name="TextBox 18">
            <a:extLst>
              <a:ext uri="{FF2B5EF4-FFF2-40B4-BE49-F238E27FC236}">
                <a16:creationId xmlns:a16="http://schemas.microsoft.com/office/drawing/2014/main" id="{520B5454-A5E6-4674-6BA7-7DAD60EE038C}"/>
              </a:ext>
            </a:extLst>
          </p:cNvPr>
          <p:cNvSpPr txBox="1"/>
          <p:nvPr/>
        </p:nvSpPr>
        <p:spPr>
          <a:xfrm>
            <a:off x="3281557" y="4337089"/>
            <a:ext cx="3768040" cy="1384995"/>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with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(or bodies) associated with </a:t>
            </a:r>
            <a:r>
              <a:rPr lang="en-GB" sz="1400" kern="0" dirty="0">
                <a:solidFill>
                  <a:schemeClr val="tx1">
                    <a:lumMod val="50000"/>
                    <a:lumOff val="50000"/>
                  </a:schemeClr>
                </a:solidFill>
                <a:latin typeface="Source Sans Pro" panose="020B0503030403020204" pitchFamily="34" charset="0"/>
                <a:cs typeface="Calibri" panose="020F0502020204030204" pitchFamily="34" charset="0"/>
              </a:rPr>
              <a:t>the HTTP call</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a:t>
            </a:r>
            <a:r>
              <a:rPr lang="en-US" sz="1400" b="1" u="sng" kern="0" dirty="0">
                <a:solidFill>
                  <a:schemeClr val="tx1">
                    <a:lumMod val="50000"/>
                    <a:lumOff val="50000"/>
                  </a:schemeClr>
                </a:solidFill>
                <a:latin typeface="Source Sans Pro" panose="020B0503030403020204" pitchFamily="34" charset="0"/>
                <a:cs typeface="Calibri" panose="020F0502020204030204" pitchFamily="34" charset="0"/>
              </a:rPr>
              <a:t>BUT</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it is not valid as an invalid character has been identified (either ‘A’ or ‘&lt;‘).</a:t>
            </a:r>
          </a:p>
        </p:txBody>
      </p:sp>
      <p:sp>
        <p:nvSpPr>
          <p:cNvPr id="20" name="TextBox 19">
            <a:extLst>
              <a:ext uri="{FF2B5EF4-FFF2-40B4-BE49-F238E27FC236}">
                <a16:creationId xmlns:a16="http://schemas.microsoft.com/office/drawing/2014/main" id="{E6BDD4B4-E21A-ECCA-FE78-D72BB97CF73A}"/>
              </a:ext>
            </a:extLst>
          </p:cNvPr>
          <p:cNvSpPr txBox="1"/>
          <p:nvPr/>
        </p:nvSpPr>
        <p:spPr>
          <a:xfrm>
            <a:off x="9862722" y="3213704"/>
            <a:ext cx="2019480" cy="2246769"/>
          </a:xfrm>
          <a:prstGeom prst="rect">
            <a:avLst/>
          </a:prstGeom>
          <a:noFill/>
        </p:spPr>
        <p:txBody>
          <a:bodyPr wrap="square" rtlCol="0">
            <a:spAutoFit/>
          </a:bodyPr>
          <a:lstStyle/>
          <a:p>
            <a:r>
              <a:rPr lang="en-GB" sz="1400" b="1" u="sng"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Meaning</a:t>
            </a:r>
            <a:r>
              <a:rPr lang="en-GB" sz="1400" kern="0" dirty="0">
                <a:solidFill>
                  <a:schemeClr val="tx1">
                    <a:lumMod val="50000"/>
                    <a:lumOff val="50000"/>
                  </a:schemeClr>
                </a:solidFill>
                <a:latin typeface="Source Sans Pro" panose="020B0503030403020204" pitchFamily="34" charset="0"/>
                <a:ea typeface="Times New Roman" panose="02020603050405020304" pitchFamily="18" charset="0"/>
                <a:cs typeface="Calibri" panose="020F0502020204030204" pitchFamily="34" charset="0"/>
              </a:rPr>
              <a:t> - Participant </a:t>
            </a:r>
            <a:r>
              <a:rPr lang="en-GB" sz="1400"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systems are </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sending webhook response messages to the DIP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with</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an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accompanying</a:t>
            </a:r>
            <a:r>
              <a:rPr lang="en-GB" sz="1400" i="1" kern="0" dirty="0">
                <a:solidFill>
                  <a:schemeClr val="tx1">
                    <a:lumMod val="50000"/>
                    <a:lumOff val="50000"/>
                  </a:schemeClr>
                </a:solidFill>
                <a:effectLst/>
                <a:latin typeface="Source Sans Pro" panose="020B0503030403020204" pitchFamily="34" charset="0"/>
                <a:ea typeface="Times New Roman" panose="02020603050405020304" pitchFamily="18" charset="0"/>
                <a:cs typeface="Calibri" panose="020F0502020204030204" pitchFamily="34" charset="0"/>
              </a:rPr>
              <a:t> Response </a:t>
            </a:r>
            <a:r>
              <a:rPr lang="en-GB" sz="1400" i="1" kern="0" dirty="0">
                <a:solidFill>
                  <a:schemeClr val="tx1">
                    <a:lumMod val="50000"/>
                    <a:lumOff val="50000"/>
                  </a:schemeClr>
                </a:solidFill>
                <a:latin typeface="Source Sans Pro" panose="020B0503030403020204" pitchFamily="34" charset="0"/>
                <a:cs typeface="Calibri" panose="020F0502020204030204" pitchFamily="34" charset="0"/>
              </a:rPr>
              <a:t>Body associated with the HTTP call</a:t>
            </a:r>
            <a:r>
              <a:rPr lang="en-US" sz="1400" dirty="0">
                <a:solidFill>
                  <a:schemeClr val="tx1">
                    <a:lumMod val="50000"/>
                    <a:lumOff val="50000"/>
                  </a:schemeClr>
                </a:solidFill>
              </a:rPr>
              <a:t> </a:t>
            </a:r>
            <a:r>
              <a:rPr lang="en-US" sz="1400" b="1" u="sng" kern="0" dirty="0">
                <a:solidFill>
                  <a:schemeClr val="tx1">
                    <a:lumMod val="50000"/>
                    <a:lumOff val="50000"/>
                  </a:schemeClr>
                </a:solidFill>
                <a:latin typeface="Source Sans Pro" panose="020B0503030403020204" pitchFamily="34" charset="0"/>
                <a:cs typeface="Calibri" panose="020F0502020204030204" pitchFamily="34" charset="0"/>
              </a:rPr>
              <a:t>BUT</a:t>
            </a:r>
            <a:r>
              <a:rPr lang="en-US" sz="1400" kern="0" dirty="0">
                <a:solidFill>
                  <a:schemeClr val="tx1">
                    <a:lumMod val="50000"/>
                    <a:lumOff val="50000"/>
                  </a:schemeClr>
                </a:solidFill>
                <a:latin typeface="Source Sans Pro" panose="020B0503030403020204" pitchFamily="34" charset="0"/>
                <a:cs typeface="Calibri" panose="020F0502020204030204" pitchFamily="34" charset="0"/>
              </a:rPr>
              <a:t> </a:t>
            </a:r>
            <a:r>
              <a:rPr lang="en-US" sz="1400" i="1" kern="0" dirty="0">
                <a:solidFill>
                  <a:schemeClr val="tx1">
                    <a:lumMod val="50000"/>
                    <a:lumOff val="50000"/>
                  </a:schemeClr>
                </a:solidFill>
                <a:latin typeface="Source Sans Pro" panose="020B0503030403020204" pitchFamily="34" charset="0"/>
                <a:cs typeface="Calibri" panose="020F0502020204030204" pitchFamily="34" charset="0"/>
              </a:rPr>
              <a:t>the Response Body is not in a JSON format </a:t>
            </a:r>
          </a:p>
        </p:txBody>
      </p:sp>
    </p:spTree>
    <p:extLst>
      <p:ext uri="{BB962C8B-B14F-4D97-AF65-F5344CB8AC3E}">
        <p14:creationId xmlns:p14="http://schemas.microsoft.com/office/powerpoint/2010/main" val="1015809022"/>
      </p:ext>
    </p:extLst>
  </p:cSld>
  <p:clrMapOvr>
    <a:masterClrMapping/>
  </p:clrMapOvr>
</p:sld>
</file>

<file path=ppt/theme/theme1.xml><?xml version="1.0" encoding="utf-8"?>
<a:theme xmlns:a="http://schemas.openxmlformats.org/drawingml/2006/main" name="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6dc6f7-e858-42a6-bc18-5509d747a3d8" xsi:nil="true"/>
    <lcf76f155ced4ddcb4097134ff3c332f xmlns="bd37f0ec-7bd6-4b50-b56b-5a3345e8d45c">
      <Terms xmlns="http://schemas.microsoft.com/office/infopath/2007/PartnerControls"/>
    </lcf76f155ced4ddcb4097134ff3c332f>
    <Theme xmlns="bd37f0ec-7bd6-4b50-b56b-5a3345e8d45c">
      <Value>Supporting Documents</Value>
      <Value>Baselined Interim Release 8.1</Value>
      <Value>Red-lined Interim Release 8.1</Value>
    </Theme>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v3.0</Version_x0020_Number>
    <SubType xmlns="bd37f0ec-7bd6-4b50-b56b-5a3345e8d45c">Supporting Document</SubType>
    <Doc_x0020_Number xmlns="bd37f0ec-7bd6-4b50-b56b-5a3345e8d45c" xsi:nil="true"/>
    <Shortname xmlns="bd37f0ec-7bd6-4b50-b56b-5a3345e8d45c">DIP API &amp; Webhook Response Guidance</Shortnam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8</Interim_x0020_Release>
    <Tranche xmlns="bd37f0ec-7bd6-4b50-b56b-5a3345e8d45c" xsi:nil="true"/>
    <Archive xmlns="bd37f0ec-7bd6-4b50-b56b-5a3345e8d45c">Retain</Archive>
    <Subgroups xmlns="bd37f0ec-7bd6-4b50-b56b-5a3345e8d45c" xsi:nil="true"/>
    <SharedWithUsers xmlns="336dc6f7-e858-42a6-bc18-5509d747a3d8">
      <UserInfo>
        <DisplayName/>
        <AccountId xsi:nil="true"/>
        <AccountType/>
      </UserInfo>
    </SharedWithUsers>
    <MediaLengthInSeconds xmlns="bd37f0ec-7bd6-4b50-b56b-5a3345e8d4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2c7879d311edb9b99def02d8fa49de5d">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4792026b336de118c268d7c41eebcc0b"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C24849-6FD5-4540-9F01-9026CE7550D4}">
  <ds:schemaRefs>
    <ds:schemaRef ds:uri="336dc6f7-e858-42a6-bc18-5509d747a3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ec6c686-3e88-4115-b468-4b1672fc2d35"/>
    <ds:schemaRef ds:uri="http://www.w3.org/XML/1998/namespace"/>
    <ds:schemaRef ds:uri="http://purl.org/dc/dcmitype/"/>
  </ds:schemaRefs>
</ds:datastoreItem>
</file>

<file path=customXml/itemProps2.xml><?xml version="1.0" encoding="utf-8"?>
<ds:datastoreItem xmlns:ds="http://schemas.openxmlformats.org/officeDocument/2006/customXml" ds:itemID="{157F0FFF-0CC9-4213-B2A7-30131B226241}">
  <ds:schemaRefs>
    <ds:schemaRef ds:uri="http://schemas.microsoft.com/sharepoint/v3/contenttype/forms"/>
  </ds:schemaRefs>
</ds:datastoreItem>
</file>

<file path=customXml/itemProps3.xml><?xml version="1.0" encoding="utf-8"?>
<ds:datastoreItem xmlns:ds="http://schemas.openxmlformats.org/officeDocument/2006/customXml" ds:itemID="{FA06BDBB-F3F5-4F42-9F2F-CD0BED0705EF}"/>
</file>

<file path=docProps/app.xml><?xml version="1.0" encoding="utf-8"?>
<Properties xmlns="http://schemas.openxmlformats.org/officeDocument/2006/extended-properties" xmlns:vt="http://schemas.openxmlformats.org/officeDocument/2006/docPropsVTypes">
  <Template/>
  <TotalTime>4858</TotalTime>
  <Words>1206</Words>
  <Application>Microsoft Macintosh PowerPoint</Application>
  <PresentationFormat>Widescreen</PresentationFormat>
  <Paragraphs>124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Source Sans Pro</vt:lpstr>
      <vt:lpstr>Suisse Int'l</vt:lpstr>
      <vt:lpstr>Office Theme</vt:lpstr>
      <vt:lpstr>DIP API &amp; Webhook Response Guidance </vt:lpstr>
      <vt:lpstr>SIT-F Observations &amp; Guidance</vt:lpstr>
      <vt:lpstr>API Response Guidelines – L1 Validation</vt:lpstr>
      <vt:lpstr>Webhook Response Guidelines – L3 Validation</vt:lpstr>
      <vt:lpstr>API &amp; Webhook Response Guidelines</vt:lpstr>
      <vt:lpstr>API &amp; Webhook Response Guidelines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Coomber</dc:creator>
  <cp:lastModifiedBy>Stuart Scott (MHHSProgramme)</cp:lastModifiedBy>
  <cp:revision>104</cp:revision>
  <dcterms:created xsi:type="dcterms:W3CDTF">2021-07-10T09:30:19Z</dcterms:created>
  <dcterms:modified xsi:type="dcterms:W3CDTF">2024-06-12T10:25:40Z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0x0101009CE49E80F5C8FB4F8B11B980F18E2A70</vt:lpwstr>
  </property>
  <property fmtid="{D5CDD505-2E9C-101B-9397-08002B2CF9AE}" pid="4" name="Order">
    <vt:r8>6478600</vt:r8>
  </property>
  <property fmtid="{D5CDD505-2E9C-101B-9397-08002B2CF9AE}" pid="5" name="xd_ProgID">
    <vt:lpwstr/>
  </property>
  <property fmtid="{D5CDD505-2E9C-101B-9397-08002B2CF9AE}" pid="6" name="Status">
    <vt:lpwstr>Draft</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Document Working">
    <vt:lpwstr>Not Started</vt:lpwstr>
  </property>
  <property fmtid="{D5CDD505-2E9C-101B-9397-08002B2CF9AE}" pid="12" name="_ExtendedDescription">
    <vt:lpwstr/>
  </property>
  <property fmtid="{D5CDD505-2E9C-101B-9397-08002B2CF9AE}" pid="13" name="TriggerFlowInfo">
    <vt:lpwstr/>
  </property>
  <property fmtid="{D5CDD505-2E9C-101B-9397-08002B2CF9AE}" pid="14" name="xd_Signature">
    <vt:bool>false</vt:bool>
  </property>
</Properties>
</file>